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C9EFC15-E064-4117-9906-F55F3A768E0B}" type="datetimeFigureOut">
              <a:rPr lang="en-GB" smtClean="0"/>
              <a:t>18/03/2021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F6B18D-9F6F-44FF-B04D-C69EED80BE17}" type="slidenum">
              <a:rPr lang="en-GB" smtClean="0"/>
              <a:t>‹#›</a:t>
            </a:fld>
            <a:endParaRPr lang="en-GB"/>
          </a:p>
        </p:txBody>
      </p:sp>
    </p:spTree>
    <p:extLst>
      <p:ext uri="{BB962C8B-B14F-4D97-AF65-F5344CB8AC3E}">
        <p14:creationId xmlns:p14="http://schemas.microsoft.com/office/powerpoint/2010/main" val="1568872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C9EFC15-E064-4117-9906-F55F3A768E0B}" type="datetimeFigureOut">
              <a:rPr lang="en-GB" smtClean="0"/>
              <a:t>18/03/2021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F6B18D-9F6F-44FF-B04D-C69EED80BE17}" type="slidenum">
              <a:rPr lang="en-GB" smtClean="0"/>
              <a:t>‹#›</a:t>
            </a:fld>
            <a:endParaRPr lang="en-GB"/>
          </a:p>
        </p:txBody>
      </p:sp>
    </p:spTree>
    <p:extLst>
      <p:ext uri="{BB962C8B-B14F-4D97-AF65-F5344CB8AC3E}">
        <p14:creationId xmlns:p14="http://schemas.microsoft.com/office/powerpoint/2010/main" val="2636287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C9EFC15-E064-4117-9906-F55F3A768E0B}" type="datetimeFigureOut">
              <a:rPr lang="en-GB" smtClean="0"/>
              <a:t>18/03/2021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F6B18D-9F6F-44FF-B04D-C69EED80BE17}" type="slidenum">
              <a:rPr lang="en-GB" smtClean="0"/>
              <a:t>‹#›</a:t>
            </a:fld>
            <a:endParaRPr lang="en-GB"/>
          </a:p>
        </p:txBody>
      </p:sp>
    </p:spTree>
    <p:extLst>
      <p:ext uri="{BB962C8B-B14F-4D97-AF65-F5344CB8AC3E}">
        <p14:creationId xmlns:p14="http://schemas.microsoft.com/office/powerpoint/2010/main" val="733010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C9EFC15-E064-4117-9906-F55F3A768E0B}" type="datetimeFigureOut">
              <a:rPr lang="en-GB" smtClean="0"/>
              <a:t>18/03/2021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F6B18D-9F6F-44FF-B04D-C69EED80BE17}" type="slidenum">
              <a:rPr lang="en-GB" smtClean="0"/>
              <a:t>‹#›</a:t>
            </a:fld>
            <a:endParaRPr lang="en-GB"/>
          </a:p>
        </p:txBody>
      </p:sp>
    </p:spTree>
    <p:extLst>
      <p:ext uri="{BB962C8B-B14F-4D97-AF65-F5344CB8AC3E}">
        <p14:creationId xmlns:p14="http://schemas.microsoft.com/office/powerpoint/2010/main" val="4125684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C9EFC15-E064-4117-9906-F55F3A768E0B}" type="datetimeFigureOut">
              <a:rPr lang="en-GB" smtClean="0"/>
              <a:t>18/03/2021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FF6B18D-9F6F-44FF-B04D-C69EED80BE17}" type="slidenum">
              <a:rPr lang="en-GB" smtClean="0"/>
              <a:t>‹#›</a:t>
            </a:fld>
            <a:endParaRPr lang="en-GB"/>
          </a:p>
        </p:txBody>
      </p:sp>
    </p:spTree>
    <p:extLst>
      <p:ext uri="{BB962C8B-B14F-4D97-AF65-F5344CB8AC3E}">
        <p14:creationId xmlns:p14="http://schemas.microsoft.com/office/powerpoint/2010/main" val="2988631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C9EFC15-E064-4117-9906-F55F3A768E0B}" type="datetimeFigureOut">
              <a:rPr lang="en-GB" smtClean="0"/>
              <a:t>18/03/2021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FF6B18D-9F6F-44FF-B04D-C69EED80BE17}" type="slidenum">
              <a:rPr lang="en-GB" smtClean="0"/>
              <a:t>‹#›</a:t>
            </a:fld>
            <a:endParaRPr lang="en-GB"/>
          </a:p>
        </p:txBody>
      </p:sp>
    </p:spTree>
    <p:extLst>
      <p:ext uri="{BB962C8B-B14F-4D97-AF65-F5344CB8AC3E}">
        <p14:creationId xmlns:p14="http://schemas.microsoft.com/office/powerpoint/2010/main" val="445192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EFC15-E064-4117-9906-F55F3A768E0B}" type="datetimeFigureOut">
              <a:rPr lang="en-GB" smtClean="0"/>
              <a:t>18/03/2021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FF6B18D-9F6F-44FF-B04D-C69EED80BE17}" type="slidenum">
              <a:rPr lang="en-GB" smtClean="0"/>
              <a:t>‹#›</a:t>
            </a:fld>
            <a:endParaRPr lang="en-GB"/>
          </a:p>
        </p:txBody>
      </p:sp>
    </p:spTree>
    <p:extLst>
      <p:ext uri="{BB962C8B-B14F-4D97-AF65-F5344CB8AC3E}">
        <p14:creationId xmlns:p14="http://schemas.microsoft.com/office/powerpoint/2010/main" val="652258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C9EFC15-E064-4117-9906-F55F3A768E0B}" type="datetimeFigureOut">
              <a:rPr lang="en-GB" smtClean="0"/>
              <a:t>18/03/2021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F6B18D-9F6F-44FF-B04D-C69EED80BE17}" type="slidenum">
              <a:rPr lang="en-GB" smtClean="0"/>
              <a:t>‹#›</a:t>
            </a:fld>
            <a:endParaRPr lang="en-GB"/>
          </a:p>
        </p:txBody>
      </p:sp>
    </p:spTree>
    <p:extLst>
      <p:ext uri="{BB962C8B-B14F-4D97-AF65-F5344CB8AC3E}">
        <p14:creationId xmlns:p14="http://schemas.microsoft.com/office/powerpoint/2010/main" val="427198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C9EFC15-E064-4117-9906-F55F3A768E0B}" type="datetimeFigureOut">
              <a:rPr lang="en-GB" smtClean="0"/>
              <a:t>18/03/2021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F6B18D-9F6F-44FF-B04D-C69EED80BE17}" type="slidenum">
              <a:rPr lang="en-GB" smtClean="0"/>
              <a:t>‹#›</a:t>
            </a:fld>
            <a:endParaRPr lang="en-GB"/>
          </a:p>
        </p:txBody>
      </p:sp>
    </p:spTree>
    <p:extLst>
      <p:ext uri="{BB962C8B-B14F-4D97-AF65-F5344CB8AC3E}">
        <p14:creationId xmlns:p14="http://schemas.microsoft.com/office/powerpoint/2010/main" val="2046323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C9EFC15-E064-4117-9906-F55F3A768E0B}" type="datetimeFigureOut">
              <a:rPr lang="en-GB" smtClean="0"/>
              <a:t>18/03/2021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F6B18D-9F6F-44FF-B04D-C69EED80BE17}" type="slidenum">
              <a:rPr lang="en-GB" smtClean="0"/>
              <a:t>‹#›</a:t>
            </a:fld>
            <a:endParaRPr lang="en-GB"/>
          </a:p>
        </p:txBody>
      </p:sp>
    </p:spTree>
    <p:extLst>
      <p:ext uri="{BB962C8B-B14F-4D97-AF65-F5344CB8AC3E}">
        <p14:creationId xmlns:p14="http://schemas.microsoft.com/office/powerpoint/2010/main" val="831125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C9EFC15-E064-4117-9906-F55F3A768E0B}" type="datetimeFigureOut">
              <a:rPr lang="en-GB" smtClean="0"/>
              <a:t>18/03/2021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F6B18D-9F6F-44FF-B04D-C69EED80BE17}" type="slidenum">
              <a:rPr lang="en-GB" smtClean="0"/>
              <a:t>‹#›</a:t>
            </a:fld>
            <a:endParaRPr lang="en-GB"/>
          </a:p>
        </p:txBody>
      </p:sp>
    </p:spTree>
    <p:extLst>
      <p:ext uri="{BB962C8B-B14F-4D97-AF65-F5344CB8AC3E}">
        <p14:creationId xmlns:p14="http://schemas.microsoft.com/office/powerpoint/2010/main" val="3543813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EFC15-E064-4117-9906-F55F3A768E0B}" type="datetimeFigureOut">
              <a:rPr lang="en-GB" smtClean="0"/>
              <a:t>18/03/2021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F6B18D-9F6F-44FF-B04D-C69EED80BE17}" type="slidenum">
              <a:rPr lang="en-GB" smtClean="0"/>
              <a:t>‹#›</a:t>
            </a:fld>
            <a:endParaRPr lang="en-GB"/>
          </a:p>
        </p:txBody>
      </p:sp>
    </p:spTree>
    <p:extLst>
      <p:ext uri="{BB962C8B-B14F-4D97-AF65-F5344CB8AC3E}">
        <p14:creationId xmlns:p14="http://schemas.microsoft.com/office/powerpoint/2010/main" val="1870258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tiff"/><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902"/>
            <a:ext cx="12260533" cy="689654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949" y="807675"/>
            <a:ext cx="2802760" cy="5588726"/>
          </a:xfrm>
          <a:prstGeom prst="rect">
            <a:avLst/>
          </a:prstGeom>
        </p:spPr>
      </p:pic>
      <p:sp>
        <p:nvSpPr>
          <p:cNvPr id="6" name="TextBox 5"/>
          <p:cNvSpPr txBox="1"/>
          <p:nvPr/>
        </p:nvSpPr>
        <p:spPr>
          <a:xfrm>
            <a:off x="679269" y="1122363"/>
            <a:ext cx="4606834" cy="2308324"/>
          </a:xfrm>
          <a:prstGeom prst="rect">
            <a:avLst/>
          </a:prstGeom>
          <a:noFill/>
        </p:spPr>
        <p:txBody>
          <a:bodyPr wrap="square" rtlCol="0">
            <a:spAutoFit/>
          </a:bodyPr>
          <a:lstStyle/>
          <a:p>
            <a:r>
              <a:rPr lang="en-GB" sz="4800" b="1" dirty="0" smtClean="0">
                <a:solidFill>
                  <a:schemeClr val="bg1"/>
                </a:solidFill>
                <a:latin typeface="Century Gothic" panose="020B0502020202020204" pitchFamily="34" charset="0"/>
              </a:rPr>
              <a:t>Making a Shakespeare Scrapbook</a:t>
            </a:r>
            <a:endParaRPr lang="en-GB" sz="4800" b="1" dirty="0">
              <a:solidFill>
                <a:schemeClr val="bg1"/>
              </a:solidFill>
              <a:latin typeface="Century Gothic" panose="020B0502020202020204"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775" y="5182634"/>
            <a:ext cx="4281350" cy="1498473"/>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7065" y="5257800"/>
            <a:ext cx="986409" cy="986409"/>
          </a:xfrm>
          <a:prstGeom prst="rect">
            <a:avLst/>
          </a:prstGeom>
        </p:spPr>
      </p:pic>
    </p:spTree>
    <p:extLst>
      <p:ext uri="{BB962C8B-B14F-4D97-AF65-F5344CB8AC3E}">
        <p14:creationId xmlns:p14="http://schemas.microsoft.com/office/powerpoint/2010/main" val="37942833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137" y="365125"/>
            <a:ext cx="10909663" cy="1325563"/>
          </a:xfrm>
        </p:spPr>
        <p:txBody>
          <a:bodyPr/>
          <a:lstStyle/>
          <a:p>
            <a:r>
              <a:rPr lang="en-GB" dirty="0">
                <a:latin typeface="Century Gothic" panose="020B0502020202020204" pitchFamily="34" charset="0"/>
              </a:rPr>
              <a:t>Do you like collecting </a:t>
            </a:r>
            <a:r>
              <a:rPr lang="en-GB" dirty="0" smtClean="0">
                <a:latin typeface="Century Gothic" panose="020B0502020202020204" pitchFamily="34" charset="0"/>
              </a:rPr>
              <a:t>things?</a:t>
            </a:r>
            <a:endParaRPr lang="en-GB" dirty="0">
              <a:latin typeface="Century Gothic" panose="020B0502020202020204" pitchFamily="34" charset="0"/>
            </a:endParaRPr>
          </a:p>
        </p:txBody>
      </p:sp>
      <p:sp>
        <p:nvSpPr>
          <p:cNvPr id="3" name="Content Placeholder 2"/>
          <p:cNvSpPr>
            <a:spLocks noGrp="1"/>
          </p:cNvSpPr>
          <p:nvPr>
            <p:ph idx="1"/>
          </p:nvPr>
        </p:nvSpPr>
        <p:spPr>
          <a:xfrm>
            <a:off x="444137" y="1825625"/>
            <a:ext cx="11564983" cy="743404"/>
          </a:xfrm>
        </p:spPr>
        <p:txBody>
          <a:bodyPr>
            <a:normAutofit fontScale="92500" lnSpcReduction="10000"/>
          </a:bodyPr>
          <a:lstStyle/>
          <a:p>
            <a:pPr marL="0" indent="0">
              <a:buNone/>
            </a:pPr>
            <a:r>
              <a:rPr lang="en-GB" sz="2600" dirty="0">
                <a:solidFill>
                  <a:schemeClr val="accent2"/>
                </a:solidFill>
                <a:latin typeface="Century Gothic" panose="020B0502020202020204" pitchFamily="34" charset="0"/>
              </a:rPr>
              <a:t>The Forrest collection is part of Birmingham Shakespeare Library and is a collection of scrapbooks created by </a:t>
            </a:r>
            <a:r>
              <a:rPr lang="en-GB" sz="2600" b="1" dirty="0">
                <a:solidFill>
                  <a:schemeClr val="accent2"/>
                </a:solidFill>
                <a:latin typeface="Century Gothic" panose="020B0502020202020204" pitchFamily="34" charset="0"/>
              </a:rPr>
              <a:t>Mr Henry R Forrest</a:t>
            </a:r>
            <a:r>
              <a:rPr lang="en-GB" sz="2600" dirty="0">
                <a:solidFill>
                  <a:schemeClr val="accent2"/>
                </a:solidFill>
                <a:latin typeface="Century Gothic" panose="020B0502020202020204" pitchFamily="34" charset="0"/>
              </a:rPr>
              <a:t>. </a:t>
            </a:r>
          </a:p>
          <a:p>
            <a:endParaRPr lang="en-GB" dirty="0"/>
          </a:p>
        </p:txBody>
      </p:sp>
      <p:sp>
        <p:nvSpPr>
          <p:cNvPr id="4" name="TextBox 3"/>
          <p:cNvSpPr txBox="1"/>
          <p:nvPr/>
        </p:nvSpPr>
        <p:spPr>
          <a:xfrm>
            <a:off x="949234" y="3048000"/>
            <a:ext cx="6156960" cy="3046988"/>
          </a:xfrm>
          <a:prstGeom prst="rect">
            <a:avLst/>
          </a:prstGeom>
          <a:noFill/>
        </p:spPr>
        <p:txBody>
          <a:bodyPr wrap="square" rtlCol="0">
            <a:spAutoFit/>
          </a:bodyPr>
          <a:lstStyle/>
          <a:p>
            <a:r>
              <a:rPr lang="en-GB" sz="2400" dirty="0">
                <a:solidFill>
                  <a:srgbClr val="FF0000"/>
                </a:solidFill>
                <a:latin typeface="Century Gothic" panose="020B0502020202020204" pitchFamily="34" charset="0"/>
              </a:rPr>
              <a:t>Mr Henry R Forrest loved collecting things to do with Shakespeare, especially beautiful drawings. Between 1830 and 1886 he filled up 76 scrapbooks with Shakespeare items. Since 1906 this entire collection has been looked after by Birmingham Libraries.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6307" y="3048000"/>
            <a:ext cx="2933168" cy="3535681"/>
          </a:xfrm>
          <a:prstGeom prst="rect">
            <a:avLst/>
          </a:prstGeom>
        </p:spPr>
      </p:pic>
    </p:spTree>
    <p:extLst>
      <p:ext uri="{BB962C8B-B14F-4D97-AF65-F5344CB8AC3E}">
        <p14:creationId xmlns:p14="http://schemas.microsoft.com/office/powerpoint/2010/main" val="3082792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latin typeface="Century Gothic" panose="020B0502020202020204" pitchFamily="34" charset="0"/>
              </a:rPr>
              <a:t>What’s inside the scrapbooks?</a:t>
            </a:r>
            <a:endParaRPr lang="en-GB" dirty="0">
              <a:latin typeface="Century Gothic" panose="020B0502020202020204" pitchFamily="34" charset="0"/>
            </a:endParaRPr>
          </a:p>
        </p:txBody>
      </p:sp>
      <p:sp>
        <p:nvSpPr>
          <p:cNvPr id="3" name="Content Placeholder 2"/>
          <p:cNvSpPr>
            <a:spLocks noGrp="1"/>
          </p:cNvSpPr>
          <p:nvPr>
            <p:ph idx="1"/>
          </p:nvPr>
        </p:nvSpPr>
        <p:spPr>
          <a:xfrm>
            <a:off x="838200" y="1825626"/>
            <a:ext cx="5718810" cy="2258694"/>
          </a:xfrm>
        </p:spPr>
        <p:txBody>
          <a:bodyPr>
            <a:noAutofit/>
          </a:bodyPr>
          <a:lstStyle/>
          <a:p>
            <a:pPr marL="0" indent="0">
              <a:buNone/>
            </a:pPr>
            <a:r>
              <a:rPr lang="en-GB" sz="2400" dirty="0">
                <a:solidFill>
                  <a:schemeClr val="accent2"/>
                </a:solidFill>
                <a:latin typeface="Century Gothic" panose="020B0502020202020204" pitchFamily="34" charset="0"/>
              </a:rPr>
              <a:t>Among the many treasures </a:t>
            </a:r>
            <a:r>
              <a:rPr lang="en-GB" sz="2400" dirty="0" smtClean="0">
                <a:solidFill>
                  <a:schemeClr val="accent2"/>
                </a:solidFill>
                <a:latin typeface="Century Gothic" panose="020B0502020202020204" pitchFamily="34" charset="0"/>
              </a:rPr>
              <a:t>that are inside the scrapbooks there are </a:t>
            </a:r>
            <a:r>
              <a:rPr lang="en-GB" sz="2400" dirty="0">
                <a:solidFill>
                  <a:schemeClr val="accent2"/>
                </a:solidFill>
                <a:latin typeface="Century Gothic" panose="020B0502020202020204" pitchFamily="34" charset="0"/>
              </a:rPr>
              <a:t>illustrations by well-known artists such as Henry Fuseli (1741-1825</a:t>
            </a:r>
            <a:r>
              <a:rPr lang="en-GB" sz="2400" dirty="0" smtClean="0">
                <a:solidFill>
                  <a:schemeClr val="accent2"/>
                </a:solidFill>
                <a:latin typeface="Century Gothic" panose="020B0502020202020204" pitchFamily="34" charset="0"/>
              </a:rPr>
              <a:t>) and </a:t>
            </a:r>
            <a:r>
              <a:rPr lang="en-GB" sz="2400" dirty="0">
                <a:solidFill>
                  <a:schemeClr val="accent2"/>
                </a:solidFill>
                <a:latin typeface="Century Gothic" panose="020B0502020202020204" pitchFamily="34" charset="0"/>
              </a:rPr>
              <a:t>rare portraits of Shakespeare and other people from Shakespeare’s time. </a:t>
            </a:r>
            <a:endParaRPr lang="en-GB" sz="2400" dirty="0" smtClean="0">
              <a:solidFill>
                <a:schemeClr val="accent2"/>
              </a:solidFill>
              <a:latin typeface="Century Gothic" panose="020B0502020202020204" pitchFamily="34" charset="0"/>
            </a:endParaRPr>
          </a:p>
        </p:txBody>
      </p:sp>
      <p:sp>
        <p:nvSpPr>
          <p:cNvPr id="4" name="TextBox 3"/>
          <p:cNvSpPr txBox="1"/>
          <p:nvPr/>
        </p:nvSpPr>
        <p:spPr>
          <a:xfrm>
            <a:off x="838200" y="4319452"/>
            <a:ext cx="5718810" cy="1846659"/>
          </a:xfrm>
          <a:prstGeom prst="rect">
            <a:avLst/>
          </a:prstGeom>
          <a:noFill/>
        </p:spPr>
        <p:txBody>
          <a:bodyPr wrap="square" rtlCol="0">
            <a:spAutoFit/>
          </a:bodyPr>
          <a:lstStyle/>
          <a:p>
            <a:r>
              <a:rPr lang="en-GB" sz="2400" dirty="0" smtClean="0">
                <a:solidFill>
                  <a:srgbClr val="FF0000"/>
                </a:solidFill>
                <a:latin typeface="Century Gothic" panose="020B0502020202020204" pitchFamily="34" charset="0"/>
              </a:rPr>
              <a:t>They also contain portraits of Shakespearian actors and actresses as well as illustrations to each of the plays amongst other things.</a:t>
            </a:r>
          </a:p>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2408" y="1690688"/>
            <a:ext cx="3271392" cy="4711882"/>
          </a:xfrm>
          <a:prstGeom prst="rect">
            <a:avLst/>
          </a:prstGeom>
        </p:spPr>
      </p:pic>
    </p:spTree>
    <p:extLst>
      <p:ext uri="{BB962C8B-B14F-4D97-AF65-F5344CB8AC3E}">
        <p14:creationId xmlns:p14="http://schemas.microsoft.com/office/powerpoint/2010/main" val="273394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248" y="162899"/>
            <a:ext cx="10834552" cy="1325563"/>
          </a:xfrm>
        </p:spPr>
        <p:txBody>
          <a:bodyPr/>
          <a:lstStyle/>
          <a:p>
            <a:r>
              <a:rPr lang="en-GB" dirty="0" smtClean="0">
                <a:latin typeface="Century Gothic" panose="020B0502020202020204" pitchFamily="34" charset="0"/>
              </a:rPr>
              <a:t>Hand-coloured by Mr </a:t>
            </a:r>
            <a:r>
              <a:rPr lang="en-GB" dirty="0">
                <a:latin typeface="Century Gothic" panose="020B0502020202020204" pitchFamily="34" charset="0"/>
              </a:rPr>
              <a:t>F</a:t>
            </a:r>
            <a:r>
              <a:rPr lang="en-GB" dirty="0" smtClean="0">
                <a:latin typeface="Century Gothic" panose="020B0502020202020204" pitchFamily="34" charset="0"/>
              </a:rPr>
              <a:t>orrest</a:t>
            </a:r>
            <a:endParaRPr lang="en-GB" dirty="0">
              <a:latin typeface="Century Gothic" panose="020B0502020202020204" pitchFamily="34" charset="0"/>
            </a:endParaRPr>
          </a:p>
        </p:txBody>
      </p:sp>
      <p:sp>
        <p:nvSpPr>
          <p:cNvPr id="3" name="Content Placeholder 2"/>
          <p:cNvSpPr>
            <a:spLocks noGrp="1"/>
          </p:cNvSpPr>
          <p:nvPr>
            <p:ph idx="1"/>
          </p:nvPr>
        </p:nvSpPr>
        <p:spPr>
          <a:xfrm>
            <a:off x="519248" y="1317987"/>
            <a:ext cx="11153504" cy="1387839"/>
          </a:xfrm>
        </p:spPr>
        <p:txBody>
          <a:bodyPr>
            <a:normAutofit lnSpcReduction="10000"/>
          </a:bodyPr>
          <a:lstStyle/>
          <a:p>
            <a:pPr marL="0" indent="0">
              <a:buNone/>
            </a:pPr>
            <a:r>
              <a:rPr lang="en-GB" sz="2400" dirty="0">
                <a:solidFill>
                  <a:schemeClr val="accent2"/>
                </a:solidFill>
                <a:latin typeface="Century Gothic" panose="020B0502020202020204" pitchFamily="34" charset="0"/>
              </a:rPr>
              <a:t>Some of the illustrations are taken or cut from Cassells editions of Shakespeare’s work (1860-1890) and then coloured in by hand by Mr Forrest. This is probably the case of the illustrations for </a:t>
            </a:r>
            <a:r>
              <a:rPr lang="en-GB" sz="2400" i="1" dirty="0">
                <a:solidFill>
                  <a:schemeClr val="accent2"/>
                </a:solidFill>
                <a:latin typeface="Century Gothic" panose="020B0502020202020204" pitchFamily="34" charset="0"/>
              </a:rPr>
              <a:t>A Midsummer Night’s Dream</a:t>
            </a:r>
            <a:r>
              <a:rPr lang="en-GB" sz="2400" dirty="0">
                <a:solidFill>
                  <a:schemeClr val="accent2"/>
                </a:solidFill>
                <a:latin typeface="Century Gothic" panose="020B0502020202020204" pitchFamily="34" charset="0"/>
              </a:rPr>
              <a:t> that you can see </a:t>
            </a:r>
            <a:r>
              <a:rPr lang="en-GB" sz="2400" dirty="0" smtClean="0">
                <a:solidFill>
                  <a:schemeClr val="accent2"/>
                </a:solidFill>
                <a:latin typeface="Century Gothic" panose="020B0502020202020204" pitchFamily="34" charset="0"/>
              </a:rPr>
              <a:t>here and on the next page. </a:t>
            </a:r>
            <a:endParaRPr lang="en-GB" dirty="0">
              <a:solidFill>
                <a:schemeClr val="accent2"/>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0356" y="2705826"/>
            <a:ext cx="5971287" cy="4058156"/>
          </a:xfrm>
          <a:prstGeom prst="rect">
            <a:avLst/>
          </a:prstGeom>
        </p:spPr>
      </p:pic>
    </p:spTree>
    <p:extLst>
      <p:ext uri="{BB962C8B-B14F-4D97-AF65-F5344CB8AC3E}">
        <p14:creationId xmlns:p14="http://schemas.microsoft.com/office/powerpoint/2010/main" val="253165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Henry Courtney </a:t>
            </a:r>
            <a:r>
              <a:rPr lang="en-GB" dirty="0" err="1" smtClean="0">
                <a:latin typeface="Century Gothic" panose="020B0502020202020204" pitchFamily="34" charset="0"/>
              </a:rPr>
              <a:t>Selous</a:t>
            </a:r>
            <a:endParaRPr lang="en-GB" dirty="0">
              <a:latin typeface="Century Gothic" panose="020B0502020202020204" pitchFamily="34" charset="0"/>
            </a:endParaRPr>
          </a:p>
        </p:txBody>
      </p:sp>
      <p:sp>
        <p:nvSpPr>
          <p:cNvPr id="3" name="Content Placeholder 2"/>
          <p:cNvSpPr>
            <a:spLocks noGrp="1"/>
          </p:cNvSpPr>
          <p:nvPr>
            <p:ph idx="1"/>
          </p:nvPr>
        </p:nvSpPr>
        <p:spPr>
          <a:xfrm>
            <a:off x="1299754" y="2830490"/>
            <a:ext cx="3202577" cy="891449"/>
          </a:xfrm>
        </p:spPr>
        <p:txBody>
          <a:bodyPr>
            <a:noAutofit/>
          </a:bodyPr>
          <a:lstStyle/>
          <a:p>
            <a:pPr marL="0" indent="0">
              <a:buNone/>
            </a:pPr>
            <a:r>
              <a:rPr lang="en-GB" sz="2400" dirty="0">
                <a:solidFill>
                  <a:srgbClr val="FF0000"/>
                </a:solidFill>
                <a:latin typeface="Century Gothic" panose="020B0502020202020204" pitchFamily="34" charset="0"/>
              </a:rPr>
              <a:t>The original illustrations of Cassells editions were by an artist called </a:t>
            </a:r>
            <a:r>
              <a:rPr lang="en-GB" sz="2400" b="1" dirty="0">
                <a:solidFill>
                  <a:srgbClr val="FF0000"/>
                </a:solidFill>
                <a:latin typeface="Century Gothic" panose="020B0502020202020204" pitchFamily="34" charset="0"/>
              </a:rPr>
              <a:t>Henry Courtney </a:t>
            </a:r>
            <a:r>
              <a:rPr lang="en-GB" sz="2400" b="1" dirty="0" err="1">
                <a:solidFill>
                  <a:srgbClr val="FF0000"/>
                </a:solidFill>
                <a:latin typeface="Century Gothic" panose="020B0502020202020204" pitchFamily="34" charset="0"/>
              </a:rPr>
              <a:t>Selous</a:t>
            </a:r>
            <a:r>
              <a:rPr lang="en-GB" sz="2400" b="1" dirty="0">
                <a:solidFill>
                  <a:srgbClr val="FF0000"/>
                </a:solidFill>
                <a:latin typeface="Century Gothic" panose="020B0502020202020204" pitchFamily="34" charset="0"/>
              </a:rPr>
              <a:t>.</a:t>
            </a:r>
            <a:endParaRPr lang="en-GB" sz="2400" dirty="0">
              <a:solidFill>
                <a:srgbClr val="FF0000"/>
              </a:solidFill>
              <a:latin typeface="Century Gothic" panose="020B0502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9215" y="1436914"/>
            <a:ext cx="5594585" cy="5207726"/>
          </a:xfrm>
          <a:prstGeom prst="rect">
            <a:avLst/>
          </a:prstGeom>
        </p:spPr>
      </p:pic>
    </p:spTree>
    <p:extLst>
      <p:ext uri="{BB962C8B-B14F-4D97-AF65-F5344CB8AC3E}">
        <p14:creationId xmlns:p14="http://schemas.microsoft.com/office/powerpoint/2010/main" val="355885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674" y="365125"/>
            <a:ext cx="11643360" cy="1325563"/>
          </a:xfrm>
        </p:spPr>
        <p:txBody>
          <a:bodyPr/>
          <a:lstStyle/>
          <a:p>
            <a:r>
              <a:rPr lang="en-GB" dirty="0" smtClean="0">
                <a:latin typeface="Century Gothic" panose="020B0502020202020204" pitchFamily="34" charset="0"/>
              </a:rPr>
              <a:t>Make your own Shakespeare Scrapbook</a:t>
            </a:r>
            <a:endParaRPr lang="en-GB" dirty="0">
              <a:latin typeface="Century Gothic" panose="020B0502020202020204" pitchFamily="34" charset="0"/>
            </a:endParaRPr>
          </a:p>
        </p:txBody>
      </p:sp>
      <p:sp>
        <p:nvSpPr>
          <p:cNvPr id="3" name="Content Placeholder 2"/>
          <p:cNvSpPr>
            <a:spLocks noGrp="1"/>
          </p:cNvSpPr>
          <p:nvPr>
            <p:ph idx="1"/>
          </p:nvPr>
        </p:nvSpPr>
        <p:spPr>
          <a:xfrm>
            <a:off x="611777" y="1538243"/>
            <a:ext cx="10515600" cy="969826"/>
          </a:xfrm>
        </p:spPr>
        <p:txBody>
          <a:bodyPr/>
          <a:lstStyle/>
          <a:p>
            <a:pPr marL="0" indent="0">
              <a:buNone/>
            </a:pPr>
            <a:r>
              <a:rPr lang="en-GB" sz="2400" dirty="0">
                <a:solidFill>
                  <a:schemeClr val="accent2"/>
                </a:solidFill>
                <a:latin typeface="Century Gothic" panose="020B0502020202020204" pitchFamily="34" charset="0"/>
              </a:rPr>
              <a:t>Why not make your own Shakespeare Scrapbook? You can do this on your own, in a group, or as a whole class.</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442057">
            <a:off x="1054852" y="3605348"/>
            <a:ext cx="1885607" cy="2272937"/>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40567">
            <a:off x="3333989" y="3601991"/>
            <a:ext cx="1777545" cy="165462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9204" y="3453938"/>
            <a:ext cx="1421244" cy="2047059"/>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67111" y="3909605"/>
            <a:ext cx="2123261" cy="1442993"/>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809596">
            <a:off x="9411708" y="3552025"/>
            <a:ext cx="1073448" cy="1967051"/>
          </a:xfrm>
          <a:prstGeom prst="rect">
            <a:avLst/>
          </a:prstGeom>
        </p:spPr>
      </p:pic>
    </p:spTree>
    <p:extLst>
      <p:ext uri="{BB962C8B-B14F-4D97-AF65-F5344CB8AC3E}">
        <p14:creationId xmlns:p14="http://schemas.microsoft.com/office/powerpoint/2010/main" val="334858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23" y="138702"/>
            <a:ext cx="11066416" cy="1325563"/>
          </a:xfrm>
        </p:spPr>
        <p:txBody>
          <a:bodyPr/>
          <a:lstStyle/>
          <a:p>
            <a:r>
              <a:rPr lang="en-GB" dirty="0" smtClean="0">
                <a:latin typeface="Century Gothic" panose="020B0502020202020204" pitchFamily="34" charset="0"/>
              </a:rPr>
              <a:t>Plan your scrapbook</a:t>
            </a:r>
            <a:endParaRPr lang="en-GB" dirty="0">
              <a:latin typeface="Century Gothic" panose="020B0502020202020204" pitchFamily="34" charset="0"/>
            </a:endParaRPr>
          </a:p>
        </p:txBody>
      </p:sp>
      <p:sp>
        <p:nvSpPr>
          <p:cNvPr id="3" name="Content Placeholder 2"/>
          <p:cNvSpPr>
            <a:spLocks noGrp="1"/>
          </p:cNvSpPr>
          <p:nvPr>
            <p:ph idx="1"/>
          </p:nvPr>
        </p:nvSpPr>
        <p:spPr>
          <a:xfrm>
            <a:off x="226423" y="1323703"/>
            <a:ext cx="11617233" cy="5451566"/>
          </a:xfrm>
        </p:spPr>
        <p:txBody>
          <a:bodyPr>
            <a:noAutofit/>
          </a:bodyPr>
          <a:lstStyle/>
          <a:p>
            <a:pPr marL="0" lvl="0" indent="0">
              <a:buNone/>
            </a:pPr>
            <a:r>
              <a:rPr lang="en-GB" sz="2400" dirty="0">
                <a:solidFill>
                  <a:srgbClr val="FF0000"/>
                </a:solidFill>
                <a:latin typeface="Century Gothic" panose="020B0502020202020204" pitchFamily="34" charset="0"/>
              </a:rPr>
              <a:t>Decide what is going to be in your scrapbook – is it about Shakespeare’s life </a:t>
            </a:r>
            <a:r>
              <a:rPr lang="en-GB" sz="2400" dirty="0" smtClean="0">
                <a:solidFill>
                  <a:srgbClr val="FF0000"/>
                </a:solidFill>
                <a:latin typeface="Century Gothic" panose="020B0502020202020204" pitchFamily="34" charset="0"/>
              </a:rPr>
              <a:t>story or </a:t>
            </a:r>
            <a:r>
              <a:rPr lang="en-GB" sz="2400" dirty="0">
                <a:solidFill>
                  <a:srgbClr val="FF0000"/>
                </a:solidFill>
                <a:latin typeface="Century Gothic" panose="020B0502020202020204" pitchFamily="34" charset="0"/>
              </a:rPr>
              <a:t>about one of his plays? Perhaps it is a scrapbook all about your Shakespeare Week </a:t>
            </a:r>
            <a:r>
              <a:rPr lang="en-GB" sz="2400" dirty="0" smtClean="0">
                <a:solidFill>
                  <a:srgbClr val="FF0000"/>
                </a:solidFill>
                <a:latin typeface="Century Gothic" panose="020B0502020202020204" pitchFamily="34" charset="0"/>
              </a:rPr>
              <a:t>learning?</a:t>
            </a:r>
          </a:p>
          <a:p>
            <a:pPr marL="0" lvl="0" indent="0">
              <a:buNone/>
            </a:pPr>
            <a:endParaRPr lang="en-GB" sz="2400" dirty="0" smtClean="0">
              <a:solidFill>
                <a:srgbClr val="FF0000"/>
              </a:solidFill>
              <a:latin typeface="Century Gothic" panose="020B0502020202020204" pitchFamily="34" charset="0"/>
            </a:endParaRPr>
          </a:p>
          <a:p>
            <a:pPr marL="0" lvl="0" indent="0">
              <a:buNone/>
            </a:pPr>
            <a:r>
              <a:rPr lang="en-GB" sz="2400" dirty="0" smtClean="0">
                <a:solidFill>
                  <a:schemeClr val="accent2"/>
                </a:solidFill>
                <a:latin typeface="Century Gothic" panose="020B0502020202020204" pitchFamily="34" charset="0"/>
              </a:rPr>
              <a:t>What will you include</a:t>
            </a:r>
            <a:r>
              <a:rPr lang="en-GB" sz="2400" dirty="0">
                <a:solidFill>
                  <a:schemeClr val="accent2"/>
                </a:solidFill>
                <a:latin typeface="Century Gothic" panose="020B0502020202020204" pitchFamily="34" charset="0"/>
              </a:rPr>
              <a:t>? </a:t>
            </a:r>
            <a:r>
              <a:rPr lang="en-GB" sz="2400" dirty="0" smtClean="0">
                <a:solidFill>
                  <a:schemeClr val="accent2"/>
                </a:solidFill>
                <a:latin typeface="Century Gothic" panose="020B0502020202020204" pitchFamily="34" charset="0"/>
              </a:rPr>
              <a:t>Here are some ideas:</a:t>
            </a:r>
          </a:p>
          <a:p>
            <a:pPr marL="0" lvl="0" indent="0">
              <a:buNone/>
            </a:pPr>
            <a:r>
              <a:rPr lang="en-GB" sz="2400" dirty="0" smtClean="0">
                <a:solidFill>
                  <a:schemeClr val="accent2"/>
                </a:solidFill>
                <a:latin typeface="Century Gothic" panose="020B0502020202020204" pitchFamily="34" charset="0"/>
              </a:rPr>
              <a:t> </a:t>
            </a:r>
            <a:endParaRPr lang="en-GB" sz="2400" dirty="0">
              <a:solidFill>
                <a:schemeClr val="accent2"/>
              </a:solidFill>
              <a:latin typeface="Century Gothic" panose="020B0502020202020204" pitchFamily="34" charset="0"/>
            </a:endParaRPr>
          </a:p>
          <a:p>
            <a:r>
              <a:rPr lang="en-GB" sz="2400" dirty="0">
                <a:solidFill>
                  <a:srgbClr val="FF0000"/>
                </a:solidFill>
                <a:latin typeface="Century Gothic" panose="020B0502020202020204" pitchFamily="34" charset="0"/>
              </a:rPr>
              <a:t>paintings or illustrations of one of the plays</a:t>
            </a:r>
            <a:r>
              <a:rPr lang="en-GB" sz="2400" dirty="0" smtClean="0">
                <a:solidFill>
                  <a:srgbClr val="FF0000"/>
                </a:solidFill>
                <a:latin typeface="Century Gothic" panose="020B0502020202020204" pitchFamily="34" charset="0"/>
              </a:rPr>
              <a:t>;</a:t>
            </a:r>
          </a:p>
          <a:p>
            <a:endParaRPr lang="en-GB" sz="2400" dirty="0">
              <a:solidFill>
                <a:srgbClr val="FF0000"/>
              </a:solidFill>
              <a:latin typeface="Century Gothic" panose="020B0502020202020204" pitchFamily="34" charset="0"/>
            </a:endParaRPr>
          </a:p>
          <a:p>
            <a:r>
              <a:rPr lang="en-GB" sz="2400" dirty="0">
                <a:solidFill>
                  <a:schemeClr val="accent2"/>
                </a:solidFill>
                <a:latin typeface="Century Gothic" panose="020B0502020202020204" pitchFamily="34" charset="0"/>
              </a:rPr>
              <a:t>a poster about your chosen play; </a:t>
            </a:r>
            <a:endParaRPr lang="en-GB" sz="2400" dirty="0" smtClean="0">
              <a:solidFill>
                <a:schemeClr val="accent2"/>
              </a:solidFill>
              <a:latin typeface="Century Gothic" panose="020B0502020202020204" pitchFamily="34" charset="0"/>
            </a:endParaRPr>
          </a:p>
          <a:p>
            <a:endParaRPr lang="en-GB" sz="2400" dirty="0">
              <a:solidFill>
                <a:schemeClr val="accent2"/>
              </a:solidFill>
              <a:latin typeface="Century Gothic" panose="020B0502020202020204" pitchFamily="34" charset="0"/>
            </a:endParaRPr>
          </a:p>
          <a:p>
            <a:r>
              <a:rPr lang="en-GB" sz="2400" dirty="0">
                <a:solidFill>
                  <a:srgbClr val="FF0000"/>
                </a:solidFill>
                <a:latin typeface="Century Gothic" panose="020B0502020202020204" pitchFamily="34" charset="0"/>
              </a:rPr>
              <a:t>a ticket from a performance or assembly;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91451" y="2292214"/>
            <a:ext cx="2401388" cy="3513118"/>
          </a:xfrm>
          <a:prstGeom prst="rect">
            <a:avLst/>
          </a:prstGeom>
        </p:spPr>
      </p:pic>
      <p:sp>
        <p:nvSpPr>
          <p:cNvPr id="5" name="TextBox 4"/>
          <p:cNvSpPr txBox="1"/>
          <p:nvPr/>
        </p:nvSpPr>
        <p:spPr>
          <a:xfrm>
            <a:off x="8687691" y="5967135"/>
            <a:ext cx="3155965" cy="646331"/>
          </a:xfrm>
          <a:prstGeom prst="rect">
            <a:avLst/>
          </a:prstGeom>
          <a:noFill/>
        </p:spPr>
        <p:txBody>
          <a:bodyPr wrap="square" rtlCol="0">
            <a:spAutoFit/>
          </a:bodyPr>
          <a:lstStyle/>
          <a:p>
            <a:r>
              <a:rPr lang="en-GB" dirty="0" smtClean="0"/>
              <a:t>1930s poster from Priory Girls’ School</a:t>
            </a:r>
            <a:endParaRPr lang="en-GB" dirty="0"/>
          </a:p>
        </p:txBody>
      </p:sp>
    </p:spTree>
    <p:extLst>
      <p:ext uri="{BB962C8B-B14F-4D97-AF65-F5344CB8AC3E}">
        <p14:creationId xmlns:p14="http://schemas.microsoft.com/office/powerpoint/2010/main" val="3516826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entury Gothic" panose="020B0502020202020204" pitchFamily="34" charset="0"/>
              </a:rPr>
              <a:t>More scrapbook ideas</a:t>
            </a:r>
            <a:endParaRPr lang="en-GB" dirty="0">
              <a:latin typeface="Century Gothic" panose="020B0502020202020204" pitchFamily="34" charset="0"/>
            </a:endParaRPr>
          </a:p>
        </p:txBody>
      </p:sp>
      <p:sp>
        <p:nvSpPr>
          <p:cNvPr id="3" name="Content Placeholder 2"/>
          <p:cNvSpPr>
            <a:spLocks noGrp="1"/>
          </p:cNvSpPr>
          <p:nvPr>
            <p:ph idx="1"/>
          </p:nvPr>
        </p:nvSpPr>
        <p:spPr>
          <a:xfrm>
            <a:off x="838200" y="1448643"/>
            <a:ext cx="5475514" cy="4853849"/>
          </a:xfrm>
        </p:spPr>
        <p:txBody>
          <a:bodyPr/>
          <a:lstStyle/>
          <a:p>
            <a:r>
              <a:rPr lang="en-GB" dirty="0">
                <a:solidFill>
                  <a:schemeClr val="accent2"/>
                </a:solidFill>
                <a:latin typeface="Century Gothic" panose="020B0502020202020204" pitchFamily="34" charset="0"/>
              </a:rPr>
              <a:t>a bookmark; </a:t>
            </a:r>
          </a:p>
          <a:p>
            <a:r>
              <a:rPr lang="en-GB" dirty="0">
                <a:solidFill>
                  <a:srgbClr val="FF0000"/>
                </a:solidFill>
                <a:latin typeface="Century Gothic" panose="020B0502020202020204" pitchFamily="34" charset="0"/>
              </a:rPr>
              <a:t>photographs; </a:t>
            </a:r>
          </a:p>
          <a:p>
            <a:r>
              <a:rPr lang="en-GB" dirty="0">
                <a:solidFill>
                  <a:schemeClr val="accent2"/>
                </a:solidFill>
                <a:latin typeface="Century Gothic" panose="020B0502020202020204" pitchFamily="34" charset="0"/>
              </a:rPr>
              <a:t>costume and set designs;</a:t>
            </a:r>
          </a:p>
          <a:p>
            <a:r>
              <a:rPr lang="en-GB" dirty="0">
                <a:solidFill>
                  <a:srgbClr val="FF0000"/>
                </a:solidFill>
                <a:latin typeface="Century Gothic" panose="020B0502020202020204" pitchFamily="34" charset="0"/>
              </a:rPr>
              <a:t>a script or short version of the play;</a:t>
            </a:r>
          </a:p>
          <a:p>
            <a:r>
              <a:rPr lang="en-GB" dirty="0">
                <a:solidFill>
                  <a:schemeClr val="accent2"/>
                </a:solidFill>
                <a:latin typeface="Century Gothic" panose="020B0502020202020204" pitchFamily="34" charset="0"/>
              </a:rPr>
              <a:t>reviews of the play;</a:t>
            </a:r>
          </a:p>
          <a:p>
            <a:r>
              <a:rPr lang="en-GB" dirty="0">
                <a:solidFill>
                  <a:srgbClr val="FF0000"/>
                </a:solidFill>
                <a:latin typeface="Century Gothic" panose="020B0502020202020204" pitchFamily="34" charset="0"/>
              </a:rPr>
              <a:t>scanned book illustrations from your favourite Shakespeare books</a:t>
            </a:r>
            <a:r>
              <a:rPr lang="en-GB" dirty="0" smtClean="0">
                <a:solidFill>
                  <a:srgbClr val="FF0000"/>
                </a:solidFill>
                <a:latin typeface="Century Gothic" panose="020B0502020202020204" pitchFamily="34" charset="0"/>
              </a:rPr>
              <a:t>.</a:t>
            </a:r>
          </a:p>
        </p:txBody>
      </p:sp>
      <p:sp>
        <p:nvSpPr>
          <p:cNvPr id="4" name="TextBox 3"/>
          <p:cNvSpPr txBox="1"/>
          <p:nvPr/>
        </p:nvSpPr>
        <p:spPr>
          <a:xfrm>
            <a:off x="235131" y="5886994"/>
            <a:ext cx="11704320" cy="830997"/>
          </a:xfrm>
          <a:prstGeom prst="rect">
            <a:avLst/>
          </a:prstGeom>
          <a:noFill/>
        </p:spPr>
        <p:txBody>
          <a:bodyPr wrap="square" rtlCol="0">
            <a:spAutoFit/>
          </a:bodyPr>
          <a:lstStyle/>
          <a:p>
            <a:pPr lvl="0"/>
            <a:r>
              <a:rPr lang="en-GB" sz="2400" dirty="0">
                <a:solidFill>
                  <a:schemeClr val="accent2"/>
                </a:solidFill>
                <a:latin typeface="Century Gothic" panose="020B0502020202020204" pitchFamily="34" charset="0"/>
              </a:rPr>
              <a:t>Create a beautiful cover for your </a:t>
            </a:r>
            <a:r>
              <a:rPr lang="en-GB" sz="2400" dirty="0" smtClean="0">
                <a:solidFill>
                  <a:schemeClr val="accent2"/>
                </a:solidFill>
                <a:latin typeface="Century Gothic" panose="020B0502020202020204" pitchFamily="34" charset="0"/>
              </a:rPr>
              <a:t>scrapbook and share it with </a:t>
            </a:r>
            <a:r>
              <a:rPr lang="en-GB" sz="2400" dirty="0">
                <a:solidFill>
                  <a:schemeClr val="accent2"/>
                </a:solidFill>
                <a:latin typeface="Century Gothic" panose="020B0502020202020204" pitchFamily="34" charset="0"/>
              </a:rPr>
              <a:t>other classes or display it in your school library.</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100074" y="4130911"/>
            <a:ext cx="866015" cy="1224861"/>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7416" y="2221910"/>
            <a:ext cx="2210235" cy="146957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6565" y="3875567"/>
            <a:ext cx="1107235" cy="1554616"/>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03259" y="1690688"/>
            <a:ext cx="1250254" cy="1587926"/>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46749" y="3909863"/>
            <a:ext cx="2173052" cy="1623082"/>
          </a:xfrm>
          <a:prstGeom prst="rect">
            <a:avLst/>
          </a:prstGeom>
        </p:spPr>
      </p:pic>
    </p:spTree>
    <p:extLst>
      <p:ext uri="{BB962C8B-B14F-4D97-AF65-F5344CB8AC3E}">
        <p14:creationId xmlns:p14="http://schemas.microsoft.com/office/powerpoint/2010/main" val="78036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additive="base">
                                        <p:cTn id="58" dur="500" fill="hold"/>
                                        <p:tgtEl>
                                          <p:spTgt spid="4"/>
                                        </p:tgtEl>
                                        <p:attrNameLst>
                                          <p:attrName>ppt_x</p:attrName>
                                        </p:attrNameLst>
                                      </p:cBhvr>
                                      <p:tavLst>
                                        <p:tav tm="0">
                                          <p:val>
                                            <p:strVal val="#ppt_x"/>
                                          </p:val>
                                        </p:tav>
                                        <p:tav tm="100000">
                                          <p:val>
                                            <p:strVal val="#ppt_x"/>
                                          </p:val>
                                        </p:tav>
                                      </p:tavLst>
                                    </p:anim>
                                    <p:anim calcmode="lin" valueType="num">
                                      <p:cBhvr additive="base">
                                        <p:cTn id="5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TotalTime>
  <Words>379</Words>
  <Application>Microsoft Office PowerPoint</Application>
  <PresentationFormat>Widescreen</PresentationFormat>
  <Paragraphs>32</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Century Gothic</vt:lpstr>
      <vt:lpstr>Office Theme</vt:lpstr>
      <vt:lpstr>PowerPoint Presentation</vt:lpstr>
      <vt:lpstr>Do you like collecting things?</vt:lpstr>
      <vt:lpstr>What’s inside the scrapbooks?</vt:lpstr>
      <vt:lpstr>Hand-coloured by Mr Forrest</vt:lpstr>
      <vt:lpstr>Henry Courtney Selous</vt:lpstr>
      <vt:lpstr>Make your own Shakespeare Scrapbook</vt:lpstr>
      <vt:lpstr>Plan your scrapbook</vt:lpstr>
      <vt:lpstr>More scrapbook ideas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Gray</dc:creator>
  <cp:lastModifiedBy>Sally Gray</cp:lastModifiedBy>
  <cp:revision>13</cp:revision>
  <dcterms:created xsi:type="dcterms:W3CDTF">2021-03-18T15:07:28Z</dcterms:created>
  <dcterms:modified xsi:type="dcterms:W3CDTF">2021-03-18T16:45:51Z</dcterms:modified>
</cp:coreProperties>
</file>