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1" r:id="rId2"/>
    <p:sldId id="326" r:id="rId3"/>
    <p:sldId id="341" r:id="rId4"/>
    <p:sldId id="356" r:id="rId5"/>
    <p:sldId id="357" r:id="rId6"/>
    <p:sldId id="343" r:id="rId7"/>
    <p:sldId id="358" r:id="rId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83" d="100"/>
          <a:sy n="83" d="100"/>
        </p:scale>
        <p:origin x="1454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B0B62-AE1D-43F9-A98C-78DD59446BE7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A9309-C96E-4403-B1D2-6CBD80BBF5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54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A9309-C96E-4403-B1D2-6CBD80BBF53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83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E10A5-0F5F-4440-9776-C979AD502535}" type="datetimeFigureOut">
              <a:rPr lang="en-US" smtClean="0"/>
              <a:pPr/>
              <a:t>2/8/2021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4"/>
          <p:cNvSpPr txBox="1"/>
          <p:nvPr/>
        </p:nvSpPr>
        <p:spPr>
          <a:xfrm>
            <a:off x="500034" y="2071678"/>
            <a:ext cx="8320438" cy="3139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Illustrating a plague doctor</a:t>
            </a:r>
          </a:p>
          <a:p>
            <a:r>
              <a:rPr lang="en-GB" sz="2400" dirty="0" smtClean="0">
                <a:solidFill>
                  <a:srgbClr val="C0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‘Behind the scenes’ drawing techniques with Horrible Histories illustrator, Martin Brown</a:t>
            </a:r>
            <a:endParaRPr lang="en-GB" sz="2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lvl="0"/>
            <a:endParaRPr lang="en-GB" sz="48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0"/>
            <a:endParaRPr lang="en-GB" sz="60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00034" y="1857364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0034" y="4219500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Banne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511"/>
          <a:stretch/>
        </p:blipFill>
        <p:spPr>
          <a:xfrm>
            <a:off x="7358082" y="6093"/>
            <a:ext cx="1685700" cy="18037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0" y="101396"/>
            <a:ext cx="2014209" cy="1023348"/>
          </a:xfrm>
          <a:prstGeom prst="rect">
            <a:avLst/>
          </a:prstGeom>
        </p:spPr>
      </p:pic>
      <p:sp>
        <p:nvSpPr>
          <p:cNvPr id="13" name="object 73"/>
          <p:cNvSpPr/>
          <p:nvPr/>
        </p:nvSpPr>
        <p:spPr>
          <a:xfrm>
            <a:off x="0" y="-16553"/>
            <a:ext cx="9141112" cy="117950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10609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Who is Martin Brown?</a:t>
            </a:r>
            <a:endParaRPr lang="en-GB" sz="40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39552" y="4797152"/>
            <a:ext cx="8229600" cy="21888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dirty="0" smtClean="0"/>
              <a:t>“I </a:t>
            </a:r>
            <a:r>
              <a:rPr lang="en-GB" sz="2400" dirty="0"/>
              <a:t>am called the illustrator of the Horrible Histories - and I guess I am. I do draw the pictures for the books - which makes me the illustrator - but really, what I do is cartooning. Right from the start, my job was to write gags (jokes) and draw cartoons about history. Not to illustrate it accurately</a:t>
            </a:r>
            <a:r>
              <a:rPr lang="en-GB" sz="2400" dirty="0" smtClean="0"/>
              <a:t>.”</a:t>
            </a:r>
            <a:endParaRPr lang="en-GB" sz="2400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331224" y="113744"/>
            <a:ext cx="8646255" cy="897199"/>
            <a:chOff x="395536" y="251470"/>
            <a:chExt cx="8646255" cy="897199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0312" y="251470"/>
              <a:ext cx="1661479" cy="897199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9664"/>
              <a:ext cx="1357797" cy="714197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04" y="1329798"/>
            <a:ext cx="4536504" cy="302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8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The ideas stage</a:t>
            </a:r>
            <a:endParaRPr lang="en-GB" sz="4000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79512" y="194829"/>
            <a:ext cx="8961600" cy="739978"/>
            <a:chOff x="322014" y="194829"/>
            <a:chExt cx="8773175" cy="739978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91548" y="194829"/>
              <a:ext cx="1303641" cy="70396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014" y="294962"/>
              <a:ext cx="1216443" cy="639845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955619" y="3233338"/>
            <a:ext cx="72298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dirty="0"/>
              <a:t>“If I need to draw - I don’t know - a plague doctor - the very first thing I have to do is read about plague doctors. That’s where the ideas will come from. I could merely copy an old picture of a 17</a:t>
            </a:r>
            <a:r>
              <a:rPr lang="en-GB" sz="2400" baseline="30000" dirty="0"/>
              <a:t>th</a:t>
            </a:r>
            <a:r>
              <a:rPr lang="en-GB" sz="2400" dirty="0"/>
              <a:t> century doctor but there wouldn’t be much point in that. If I want to </a:t>
            </a:r>
            <a:r>
              <a:rPr lang="en-GB" sz="2400" i="1" dirty="0"/>
              <a:t>add</a:t>
            </a:r>
            <a:r>
              <a:rPr lang="en-GB" sz="2400" dirty="0"/>
              <a:t> something about plague medicine, like a </a:t>
            </a:r>
            <a:r>
              <a:rPr lang="en-GB" sz="2400" dirty="0" smtClean="0"/>
              <a:t>joke </a:t>
            </a:r>
            <a:r>
              <a:rPr lang="en-GB" sz="2400" dirty="0"/>
              <a:t>or a comment, I have to know about it first</a:t>
            </a:r>
            <a:r>
              <a:rPr lang="en-GB" sz="2400" dirty="0" smtClean="0"/>
              <a:t>.”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1756010"/>
            <a:ext cx="7485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“Drawing a Horrible Histories cartoon doesn’t start with a pencil, it doesn’t even start with a blank piece of paper. It begins with reading.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756" y="162820"/>
            <a:ext cx="8229600" cy="1143000"/>
          </a:xfrm>
        </p:spPr>
        <p:txBody>
          <a:bodyPr/>
          <a:lstStyle/>
          <a:p>
            <a:r>
              <a:rPr lang="en-GB" dirty="0" smtClean="0"/>
              <a:t>The rough drawing</a:t>
            </a:r>
            <a:endParaRPr lang="en-GB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323528" y="251151"/>
            <a:ext cx="8817584" cy="875445"/>
            <a:chOff x="323528" y="251151"/>
            <a:chExt cx="8817584" cy="875445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0934" y="251151"/>
              <a:ext cx="1600178" cy="86409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28" y="406516"/>
              <a:ext cx="1368982" cy="72008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39780" y="1748122"/>
            <a:ext cx="4189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“After reading, it’s writing. </a:t>
            </a:r>
            <a:r>
              <a:rPr lang="en-GB" sz="2400" dirty="0" smtClean="0"/>
              <a:t>I </a:t>
            </a:r>
            <a:r>
              <a:rPr lang="en-GB" sz="2400" dirty="0"/>
              <a:t>have to decide what the </a:t>
            </a:r>
            <a:r>
              <a:rPr lang="en-GB" sz="2400" dirty="0" smtClean="0"/>
              <a:t>joke </a:t>
            </a:r>
            <a:r>
              <a:rPr lang="en-GB" sz="2400" dirty="0"/>
              <a:t>or comment will be and what the cartoon will look like</a:t>
            </a:r>
            <a:r>
              <a:rPr lang="en-GB" sz="2400" dirty="0" smtClean="0"/>
              <a:t>.”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52632" y="3941160"/>
            <a:ext cx="40550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“Then I get drawing - usually a rough sketch to start with - on thin, cheap paper. It helps me finalise the positions of things before I begin the final version</a:t>
            </a:r>
            <a:r>
              <a:rPr lang="en-GB" sz="2400" dirty="0" smtClean="0"/>
              <a:t>.”</a:t>
            </a:r>
            <a:endParaRPr lang="en-GB" sz="2400" dirty="0"/>
          </a:p>
        </p:txBody>
      </p:sp>
      <p:pic>
        <p:nvPicPr>
          <p:cNvPr id="2050" name="Picture 2" descr="https://lh4.googleusercontent.com/jXFiSlQ9cCyCpjHcUwugxhs2OEItzC9NIbSADzXAFyCn9SEMImqILvYztvviInJstFAfMt5sv2kenJZ6HXz8zSHq7XT-gM2QXZyNpEbkDaPdArHx7OOvp9kRrwY8MUTiIRKvMK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132856"/>
            <a:ext cx="476142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084168" y="6452960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Illustrations copyright © </a:t>
            </a:r>
            <a:r>
              <a:rPr lang="en-GB" sz="1400" dirty="0"/>
              <a:t>Martin </a:t>
            </a:r>
            <a:r>
              <a:rPr lang="en-GB" sz="1400" dirty="0" smtClean="0"/>
              <a:t>Brown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6362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721" y="0"/>
            <a:ext cx="8229600" cy="1331640"/>
          </a:xfrm>
        </p:spPr>
        <p:txBody>
          <a:bodyPr>
            <a:normAutofit/>
          </a:bodyPr>
          <a:lstStyle/>
          <a:p>
            <a:r>
              <a:rPr lang="en-GB" sz="4000" dirty="0" smtClean="0"/>
              <a:t>Step by step…</a:t>
            </a:r>
            <a:endParaRPr lang="en-GB" sz="4000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179512" y="218993"/>
            <a:ext cx="8950582" cy="802621"/>
            <a:chOff x="179512" y="218993"/>
            <a:chExt cx="8950582" cy="802621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43759" y="218993"/>
              <a:ext cx="1486335" cy="802621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2" y="373542"/>
              <a:ext cx="1232083" cy="648072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79512" y="1299465"/>
            <a:ext cx="554461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“When I’m happy with the rough I </a:t>
            </a:r>
            <a:r>
              <a:rPr lang="en-GB" sz="2400" dirty="0"/>
              <a:t>put it onto my light-box with a sheet of </a:t>
            </a:r>
            <a:r>
              <a:rPr lang="en-GB" sz="2400" dirty="0" smtClean="0"/>
              <a:t>cartridge </a:t>
            </a:r>
            <a:r>
              <a:rPr lang="en-GB" sz="2400" dirty="0"/>
              <a:t>paper over the top. That way the rough shows through and I can copy it onto the good paper with pencil without having to start from scratch</a:t>
            </a:r>
            <a:r>
              <a:rPr lang="en-GB" sz="2400" dirty="0" smtClean="0"/>
              <a:t>.”</a:t>
            </a:r>
          </a:p>
          <a:p>
            <a:endParaRPr lang="en-GB" sz="2400" dirty="0"/>
          </a:p>
          <a:p>
            <a:endParaRPr lang="en-GB" sz="2400" dirty="0" smtClean="0"/>
          </a:p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87" y="1145304"/>
            <a:ext cx="2185074" cy="30068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87" y="3765637"/>
            <a:ext cx="2188584" cy="30923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4923930"/>
            <a:ext cx="54726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“Once the basic shapes and details are down I finish the pencilling without the light-box.”</a:t>
            </a:r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120687" y="6550223"/>
            <a:ext cx="3756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Illustrations copyright © Martin Brown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32912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Inking up…</a:t>
            </a:r>
            <a:endParaRPr lang="en-GB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323528" y="304425"/>
            <a:ext cx="8728970" cy="864096"/>
            <a:chOff x="323528" y="304425"/>
            <a:chExt cx="8728970" cy="86409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2320" y="304425"/>
              <a:ext cx="1600178" cy="86409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28" y="409159"/>
              <a:ext cx="1368982" cy="720080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451373" y="5281574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“Finally it’s time for ink. I go over all the pencil lines and then ‘colour-in’ the bits I want to be darker with cross-hatching - close and multi-layered for dark; open and single layered for light</a:t>
            </a:r>
            <a:r>
              <a:rPr lang="en-GB" sz="2400" dirty="0" smtClean="0"/>
              <a:t>.”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52413"/>
            <a:ext cx="2020908" cy="27809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290" y="1962432"/>
            <a:ext cx="2013627" cy="27709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06" y="1952412"/>
            <a:ext cx="2013627" cy="27709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28184" y="6550223"/>
            <a:ext cx="364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Illustrations copyright © Martin Brown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68610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Final touches</a:t>
            </a:r>
            <a:endParaRPr lang="en-GB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323528" y="304425"/>
            <a:ext cx="8728970" cy="864096"/>
            <a:chOff x="323528" y="304425"/>
            <a:chExt cx="8728970" cy="86409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2320" y="304425"/>
              <a:ext cx="1600178" cy="86409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28" y="409159"/>
              <a:ext cx="1368982" cy="720080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451373" y="5281574"/>
            <a:ext cx="8601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“</a:t>
            </a:r>
            <a:r>
              <a:rPr lang="en-GB" sz="2400" dirty="0"/>
              <a:t>When the ink is dry, I rub out any pencil line still showing. And perhaps maybe sometimes - make a correction with </a:t>
            </a:r>
            <a:r>
              <a:rPr lang="en-GB" sz="2400" dirty="0" err="1"/>
              <a:t>Tippex</a:t>
            </a:r>
            <a:r>
              <a:rPr lang="en-GB" sz="2400" dirty="0"/>
              <a:t>. </a:t>
            </a:r>
            <a:endParaRPr lang="en-GB" sz="2400" dirty="0" smtClean="0"/>
          </a:p>
          <a:p>
            <a:r>
              <a:rPr lang="en-GB" sz="2400" dirty="0" smtClean="0"/>
              <a:t>No-one’s </a:t>
            </a:r>
            <a:r>
              <a:rPr lang="en-GB" sz="2400" dirty="0"/>
              <a:t>perfect!”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30385"/>
            <a:ext cx="2538560" cy="34932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082" y="1530385"/>
            <a:ext cx="2551055" cy="35109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56176" y="6550223"/>
            <a:ext cx="3721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Illustrations copyright © Martin Brown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0321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6964</TotalTime>
  <Words>435</Words>
  <Application>Microsoft Office PowerPoint</Application>
  <PresentationFormat>On-screen Show (4:3)</PresentationFormat>
  <Paragraphs>27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Tahoma</vt:lpstr>
      <vt:lpstr>Office Theme</vt:lpstr>
      <vt:lpstr>PowerPoint Presentation</vt:lpstr>
      <vt:lpstr>Who is Martin Brown?</vt:lpstr>
      <vt:lpstr>The ideas stage</vt:lpstr>
      <vt:lpstr>The rough drawing</vt:lpstr>
      <vt:lpstr>Step by step…</vt:lpstr>
      <vt:lpstr>Inking up…</vt:lpstr>
      <vt:lpstr>Final touches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dwright</dc:creator>
  <cp:lastModifiedBy>Sally Gray</cp:lastModifiedBy>
  <cp:revision>155</cp:revision>
  <cp:lastPrinted>2018-11-26T13:13:27Z</cp:lastPrinted>
  <dcterms:created xsi:type="dcterms:W3CDTF">2015-06-24T08:26:39Z</dcterms:created>
  <dcterms:modified xsi:type="dcterms:W3CDTF">2021-02-08T14:47:05Z</dcterms:modified>
  <cp:contentStatus/>
</cp:coreProperties>
</file>