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67" r:id="rId2"/>
    <p:sldId id="268" r:id="rId3"/>
    <p:sldId id="269" r:id="rId4"/>
    <p:sldId id="278" r:id="rId5"/>
    <p:sldId id="271" r:id="rId6"/>
    <p:sldId id="272" r:id="rId7"/>
    <p:sldId id="273" r:id="rId8"/>
    <p:sldId id="276" r:id="rId9"/>
    <p:sldId id="277" r:id="rId10"/>
    <p:sldId id="274" r:id="rId11"/>
    <p:sldId id="27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97" d="100"/>
          <a:sy n="97" d="100"/>
        </p:scale>
        <p:origin x="96" y="2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30C8BD-C503-4B36-AF2F-9DDB1DAC9A91}" type="datetimeFigureOut">
              <a:rPr lang="en-GB" smtClean="0"/>
              <a:t>28/11/2024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64664C-B5AE-4262-A79B-C52863F68D73}" type="slidenum">
              <a:rPr lang="en-GB" smtClean="0"/>
              <a:t>‹#›</a:t>
            </a:fld>
            <a:endParaRPr lang="en-GB"/>
          </a:p>
        </p:txBody>
      </p:sp>
    </p:spTree>
    <p:extLst>
      <p:ext uri="{BB962C8B-B14F-4D97-AF65-F5344CB8AC3E}">
        <p14:creationId xmlns:p14="http://schemas.microsoft.com/office/powerpoint/2010/main" val="10779661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7A9309-C96E-4403-B1D2-6CBD80BBF534}"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159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77E10A5-0F5F-4440-9776-C979AD502535}" type="datetimeFigureOut">
              <a:rPr lang="en-US" smtClean="0"/>
              <a:pPr/>
              <a:t>11/28/2024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B55AD-961A-452B-906A-84B206A526E4}" type="slidenum">
              <a:rPr lang="en-GB" smtClean="0"/>
              <a:pPr/>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3200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7E10A5-0F5F-4440-9776-C979AD502535}" type="datetimeFigureOut">
              <a:rPr lang="en-US" smtClean="0"/>
              <a:pPr/>
              <a:t>11/28/2024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B55AD-961A-452B-906A-84B206A526E4}" type="slidenum">
              <a:rPr lang="en-GB" smtClean="0"/>
              <a:pPr/>
              <a:t>‹#›</a:t>
            </a:fld>
            <a:endParaRPr lang="en-GB"/>
          </a:p>
        </p:txBody>
      </p:sp>
    </p:spTree>
    <p:extLst>
      <p:ext uri="{BB962C8B-B14F-4D97-AF65-F5344CB8AC3E}">
        <p14:creationId xmlns:p14="http://schemas.microsoft.com/office/powerpoint/2010/main" val="4005455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77E10A5-0F5F-4440-9776-C979AD502535}" type="datetimeFigureOut">
              <a:rPr lang="en-US" smtClean="0"/>
              <a:pPr/>
              <a:t>11/28/2024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B55AD-961A-452B-906A-84B206A526E4}" type="slidenum">
              <a:rPr lang="en-GB" smtClean="0"/>
              <a:pPr/>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0476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77E10A5-0F5F-4440-9776-C979AD502535}" type="datetimeFigureOut">
              <a:rPr lang="en-US" smtClean="0"/>
              <a:pPr/>
              <a:t>11/28/2024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B55AD-961A-452B-906A-84B206A526E4}" type="slidenum">
              <a:rPr lang="en-GB" smtClean="0"/>
              <a:pPr/>
              <a:t>‹#›</a:t>
            </a:fld>
            <a:endParaRPr lang="en-GB"/>
          </a:p>
        </p:txBody>
      </p:sp>
    </p:spTree>
    <p:extLst>
      <p:ext uri="{BB962C8B-B14F-4D97-AF65-F5344CB8AC3E}">
        <p14:creationId xmlns:p14="http://schemas.microsoft.com/office/powerpoint/2010/main" val="153799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7E10A5-0F5F-4440-9776-C979AD502535}" type="datetimeFigureOut">
              <a:rPr lang="en-US" smtClean="0"/>
              <a:pPr/>
              <a:t>11/28/2024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0FB55AD-961A-452B-906A-84B206A526E4}" type="slidenum">
              <a:rPr lang="en-GB" smtClean="0"/>
              <a:pPr/>
              <a:t>‹#›</a:t>
            </a:fld>
            <a:endParaRPr lang="en-GB"/>
          </a:p>
        </p:txBody>
      </p:sp>
    </p:spTree>
    <p:extLst>
      <p:ext uri="{BB962C8B-B14F-4D97-AF65-F5344CB8AC3E}">
        <p14:creationId xmlns:p14="http://schemas.microsoft.com/office/powerpoint/2010/main" val="9087668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77E10A5-0F5F-4440-9776-C979AD502535}" type="datetimeFigureOut">
              <a:rPr lang="en-US" smtClean="0"/>
              <a:pPr/>
              <a:t>11/28/2024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0FB55AD-961A-452B-906A-84B206A526E4}" type="slidenum">
              <a:rPr lang="en-GB" smtClean="0"/>
              <a:pPr/>
              <a:t>‹#›</a:t>
            </a:fld>
            <a:endParaRPr lang="en-GB"/>
          </a:p>
        </p:txBody>
      </p:sp>
    </p:spTree>
    <p:extLst>
      <p:ext uri="{BB962C8B-B14F-4D97-AF65-F5344CB8AC3E}">
        <p14:creationId xmlns:p14="http://schemas.microsoft.com/office/powerpoint/2010/main" val="2642497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77E10A5-0F5F-4440-9776-C979AD502535}" type="datetimeFigureOut">
              <a:rPr lang="en-US" smtClean="0"/>
              <a:pPr/>
              <a:t>11/28/2024</a:t>
            </a:fld>
            <a:endParaRPr lang="en-GB"/>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GB"/>
          </a:p>
        </p:txBody>
      </p:sp>
      <p:sp>
        <p:nvSpPr>
          <p:cNvPr id="9" name="Slide Number Placeholder 8"/>
          <p:cNvSpPr>
            <a:spLocks noGrp="1"/>
          </p:cNvSpPr>
          <p:nvPr>
            <p:ph type="sldNum" sz="quarter" idx="12"/>
          </p:nvPr>
        </p:nvSpPr>
        <p:spPr/>
        <p:txBody>
          <a:bodyPr/>
          <a:lstStyle/>
          <a:p>
            <a:fld id="{60FB55AD-961A-452B-906A-84B206A526E4}" type="slidenum">
              <a:rPr lang="en-GB" smtClean="0"/>
              <a:pPr/>
              <a:t>‹#›</a:t>
            </a:fld>
            <a:endParaRPr lang="en-GB"/>
          </a:p>
        </p:txBody>
      </p:sp>
    </p:spTree>
    <p:extLst>
      <p:ext uri="{BB962C8B-B14F-4D97-AF65-F5344CB8AC3E}">
        <p14:creationId xmlns:p14="http://schemas.microsoft.com/office/powerpoint/2010/main" val="2744687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77E10A5-0F5F-4440-9776-C979AD502535}" type="datetimeFigureOut">
              <a:rPr lang="en-US" smtClean="0"/>
              <a:pPr/>
              <a:t>11/28/2024</a:t>
            </a:fld>
            <a:endParaRPr lang="en-GB"/>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0FB55AD-961A-452B-906A-84B206A526E4}" type="slidenum">
              <a:rPr lang="en-GB" smtClean="0"/>
              <a:pPr/>
              <a:t>‹#›</a:t>
            </a:fld>
            <a:endParaRPr lang="en-GB"/>
          </a:p>
        </p:txBody>
      </p:sp>
    </p:spTree>
    <p:extLst>
      <p:ext uri="{BB962C8B-B14F-4D97-AF65-F5344CB8AC3E}">
        <p14:creationId xmlns:p14="http://schemas.microsoft.com/office/powerpoint/2010/main" val="2782364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77E10A5-0F5F-4440-9776-C979AD502535}" type="datetimeFigureOut">
              <a:rPr lang="en-US" smtClean="0"/>
              <a:pPr/>
              <a:t>11/28/2024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FB55AD-961A-452B-906A-84B206A526E4}" type="slidenum">
              <a:rPr lang="en-GB" smtClean="0"/>
              <a:pPr/>
              <a:t>‹#›</a:t>
            </a:fld>
            <a:endParaRPr lang="en-GB"/>
          </a:p>
        </p:txBody>
      </p:sp>
    </p:spTree>
    <p:extLst>
      <p:ext uri="{BB962C8B-B14F-4D97-AF65-F5344CB8AC3E}">
        <p14:creationId xmlns:p14="http://schemas.microsoft.com/office/powerpoint/2010/main" val="4127312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7E10A5-0F5F-4440-9776-C979AD502535}" type="datetimeFigureOut">
              <a:rPr lang="en-US" smtClean="0"/>
              <a:pPr/>
              <a:t>11/28/2024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B55AD-961A-452B-906A-84B206A526E4}" type="slidenum">
              <a:rPr lang="en-GB" smtClean="0"/>
              <a:pPr/>
              <a:t>‹#›</a:t>
            </a:fld>
            <a:endParaRPr lang="en-GB"/>
          </a:p>
        </p:txBody>
      </p:sp>
    </p:spTree>
    <p:extLst>
      <p:ext uri="{BB962C8B-B14F-4D97-AF65-F5344CB8AC3E}">
        <p14:creationId xmlns:p14="http://schemas.microsoft.com/office/powerpoint/2010/main" val="125214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7E10A5-0F5F-4440-9776-C979AD502535}" type="datetimeFigureOut">
              <a:rPr lang="en-US" smtClean="0"/>
              <a:pPr/>
              <a:t>11/28/2024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FB55AD-961A-452B-906A-84B206A526E4}" type="slidenum">
              <a:rPr lang="en-GB" smtClean="0"/>
              <a:pPr/>
              <a:t>‹#›</a:t>
            </a:fld>
            <a:endParaRPr lang="en-GB"/>
          </a:p>
        </p:txBody>
      </p:sp>
    </p:spTree>
    <p:extLst>
      <p:ext uri="{BB962C8B-B14F-4D97-AF65-F5344CB8AC3E}">
        <p14:creationId xmlns:p14="http://schemas.microsoft.com/office/powerpoint/2010/main" val="3438894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77E10A5-0F5F-4440-9776-C979AD502535}" type="datetimeFigureOut">
              <a:rPr lang="en-US" smtClean="0"/>
              <a:pPr/>
              <a:t>11/28/2024</a:t>
            </a:fld>
            <a:endParaRPr lang="en-GB"/>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GB"/>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0FB55AD-961A-452B-906A-84B206A526E4}" type="slidenum">
              <a:rPr lang="en-GB" smtClean="0"/>
              <a:pPr/>
              <a:t>‹#›</a:t>
            </a:fld>
            <a:endParaRPr lang="en-GB"/>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50848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3.png"/><Relationship Id="rId7" Type="http://schemas.openxmlformats.org/officeDocument/2006/relationships/image" Target="../media/image8.jp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 Id="rId9" Type="http://schemas.openxmlformats.org/officeDocument/2006/relationships/image" Target="../media/image10.jp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jp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3.png"/><Relationship Id="rId7" Type="http://schemas.openxmlformats.org/officeDocument/2006/relationships/image" Target="../media/image17.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6.jpg"/><Relationship Id="rId5" Type="http://schemas.openxmlformats.org/officeDocument/2006/relationships/image" Target="../media/image15.jpeg"/><Relationship Id="rId10" Type="http://schemas.openxmlformats.org/officeDocument/2006/relationships/hyperlink" Target="https://collections.shakespeare.org.uk/search/archive/arch-99212/view_as/list/search/everywhere:twelfth-night--everywhere:black-and-white--archive_date_from:1979--archive_date_to:1979/page/1/sort_by/title/order/asc" TargetMode="External"/><Relationship Id="rId4" Type="http://schemas.openxmlformats.org/officeDocument/2006/relationships/image" Target="../media/image14.jpg"/><Relationship Id="rId9" Type="http://schemas.openxmlformats.org/officeDocument/2006/relationships/hyperlink" Target="https://collections.shakespeare.org.uk/search/museum/strst-sbt-2016-13-4"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3.png"/><Relationship Id="rId7" Type="http://schemas.openxmlformats.org/officeDocument/2006/relationships/image" Target="../media/image22.jpg"/><Relationship Id="rId12" Type="http://schemas.openxmlformats.org/officeDocument/2006/relationships/hyperlink" Target="https://collections.shakespeare.org.uk/search/museum/strst-sbt-2017-13-52/view_as/grid/search/everywhere:david-g-phillips-256628/page/2" TargetMode="Externa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1.jpg"/><Relationship Id="rId11" Type="http://schemas.openxmlformats.org/officeDocument/2006/relationships/hyperlink" Target="https://collections.shakespeare.org.uk/search/museum/strst-sbt-2023-3-1/view_as/grid/search/everywhere:minton-juliet/page/1" TargetMode="External"/><Relationship Id="rId5" Type="http://schemas.openxmlformats.org/officeDocument/2006/relationships/image" Target="../media/image20.jpg"/><Relationship Id="rId10" Type="http://schemas.openxmlformats.org/officeDocument/2006/relationships/hyperlink" Target="https://collections.shakespeare.org.uk/search/museum/strst-sbt-1972-14-3/view_as/grid" TargetMode="External"/><Relationship Id="rId4" Type="http://schemas.openxmlformats.org/officeDocument/2006/relationships/image" Target="../media/image19.jpg"/><Relationship Id="rId9" Type="http://schemas.openxmlformats.org/officeDocument/2006/relationships/image" Target="../media/image24.jpeg"/></Relationships>
</file>

<file path=ppt/slides/_rels/slide7.xml.rels><?xml version="1.0" encoding="UTF-8" standalone="yes"?>
<Relationships xmlns="http://schemas.openxmlformats.org/package/2006/relationships"><Relationship Id="rId8" Type="http://schemas.openxmlformats.org/officeDocument/2006/relationships/image" Target="../media/image29.jpg"/><Relationship Id="rId3" Type="http://schemas.openxmlformats.org/officeDocument/2006/relationships/image" Target="../media/image3.png"/><Relationship Id="rId7" Type="http://schemas.openxmlformats.org/officeDocument/2006/relationships/image" Target="../media/image28.jp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7.jpg"/><Relationship Id="rId5" Type="http://schemas.openxmlformats.org/officeDocument/2006/relationships/image" Target="../media/image26.jpg"/><Relationship Id="rId10" Type="http://schemas.openxmlformats.org/officeDocument/2006/relationships/hyperlink" Target="https://collections.shakespeare.org.uk/search/museum/strst-sbt-2017-13-29/view_as/grid/search/everywhere:waldo-lanchester-lady-macbeth/page/1" TargetMode="External"/><Relationship Id="rId4" Type="http://schemas.openxmlformats.org/officeDocument/2006/relationships/image" Target="../media/image25.jpeg"/><Relationship Id="rId9" Type="http://schemas.openxmlformats.org/officeDocument/2006/relationships/image" Target="../media/image30.jpg"/></Relationships>
</file>

<file path=ppt/slides/_rels/slide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png"/><Relationship Id="rId7" Type="http://schemas.openxmlformats.org/officeDocument/2006/relationships/image" Target="../media/image34.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jpg"/><Relationship Id="rId4" Type="http://schemas.openxmlformats.org/officeDocument/2006/relationships/image" Target="../media/image31.jpg"/><Relationship Id="rId9" Type="http://schemas.openxmlformats.org/officeDocument/2006/relationships/image" Target="../media/image36.png"/></Relationships>
</file>

<file path=ppt/slides/_rels/slide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png"/><Relationship Id="rId7" Type="http://schemas.openxmlformats.org/officeDocument/2006/relationships/image" Target="../media/image40.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38.jpg"/><Relationship Id="rId4" Type="http://schemas.openxmlformats.org/officeDocument/2006/relationships/image" Target="../media/image37.jpeg"/><Relationship Id="rId9" Type="http://schemas.openxmlformats.org/officeDocument/2006/relationships/image" Target="../media/image42.png"/></Relationships>
</file>

<file path=ppt/slides/_rels/slide10.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3.png"/><Relationship Id="rId7" Type="http://schemas.openxmlformats.org/officeDocument/2006/relationships/image" Target="../media/image46.jp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45.jpg"/><Relationship Id="rId5" Type="http://schemas.openxmlformats.org/officeDocument/2006/relationships/image" Target="../media/image44.jpeg"/><Relationship Id="rId4" Type="http://schemas.openxmlformats.org/officeDocument/2006/relationships/image" Target="../media/image43.jpg"/></Relationships>
</file>

<file path=ppt/slides/_rels/slide11.xml.rels><?xml version="1.0" encoding="UTF-8" standalone="yes"?>
<Relationships xmlns="http://schemas.openxmlformats.org/package/2006/relationships"><Relationship Id="rId8" Type="http://schemas.openxmlformats.org/officeDocument/2006/relationships/image" Target="../media/image52.jpg"/><Relationship Id="rId3" Type="http://schemas.openxmlformats.org/officeDocument/2006/relationships/image" Target="../media/image3.png"/><Relationship Id="rId7" Type="http://schemas.openxmlformats.org/officeDocument/2006/relationships/image" Target="../media/image51.jp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0.jpg"/><Relationship Id="rId11" Type="http://schemas.openxmlformats.org/officeDocument/2006/relationships/image" Target="../media/image53.png"/><Relationship Id="rId5" Type="http://schemas.openxmlformats.org/officeDocument/2006/relationships/image" Target="../media/image49.jpg"/><Relationship Id="rId10" Type="http://schemas.openxmlformats.org/officeDocument/2006/relationships/hyperlink" Target="https://collections.shakespeare.org.uk/search/archive/arch-99163" TargetMode="External"/><Relationship Id="rId4" Type="http://schemas.openxmlformats.org/officeDocument/2006/relationships/image" Target="../media/image48.jpg"/><Relationship Id="rId9" Type="http://schemas.openxmlformats.org/officeDocument/2006/relationships/hyperlink" Target="https://collections.shakespeare.org.uk/search/library/8308068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710CF64-B102-0951-2DED-8AE6476A7F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3656" y="201788"/>
            <a:ext cx="1563055" cy="794133"/>
          </a:xfrm>
          <a:prstGeom prst="rect">
            <a:avLst/>
          </a:prstGeom>
        </p:spPr>
      </p:pic>
      <p:sp>
        <p:nvSpPr>
          <p:cNvPr id="3" name="TextBox 2">
            <a:extLst>
              <a:ext uri="{FF2B5EF4-FFF2-40B4-BE49-F238E27FC236}">
                <a16:creationId xmlns:a16="http://schemas.microsoft.com/office/drawing/2014/main" id="{A2234FB0-0860-214F-B073-080F7A1F5C82}"/>
              </a:ext>
            </a:extLst>
          </p:cNvPr>
          <p:cNvSpPr txBox="1"/>
          <p:nvPr/>
        </p:nvSpPr>
        <p:spPr>
          <a:xfrm>
            <a:off x="2287781" y="468474"/>
            <a:ext cx="7616435" cy="193899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Costume Design</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en-GB" sz="4000" dirty="0">
              <a:solidFill>
                <a:prstClr val="black"/>
              </a:solidFill>
              <a:latin typeface="Century Gothic" panose="020B0502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Character Gallery</a:t>
            </a:r>
          </a:p>
        </p:txBody>
      </p:sp>
      <p:pic>
        <p:nvPicPr>
          <p:cNvPr id="6" name="Picture 5">
            <a:extLst>
              <a:ext uri="{FF2B5EF4-FFF2-40B4-BE49-F238E27FC236}">
                <a16:creationId xmlns:a16="http://schemas.microsoft.com/office/drawing/2014/main" id="{AD60CE05-FE88-2C22-0B73-F0EC37E9ED96}"/>
              </a:ext>
            </a:extLst>
          </p:cNvPr>
          <p:cNvPicPr>
            <a:picLocks noChangeAspect="1"/>
          </p:cNvPicPr>
          <p:nvPr/>
        </p:nvPicPr>
        <p:blipFill>
          <a:blip r:embed="rId4"/>
          <a:stretch>
            <a:fillRect/>
          </a:stretch>
        </p:blipFill>
        <p:spPr>
          <a:xfrm>
            <a:off x="3540909" y="2771985"/>
            <a:ext cx="5110181" cy="3341336"/>
          </a:xfrm>
          <a:prstGeom prst="rect">
            <a:avLst/>
          </a:prstGeom>
        </p:spPr>
      </p:pic>
      <p:pic>
        <p:nvPicPr>
          <p:cNvPr id="14" name="Picture 13">
            <a:extLst>
              <a:ext uri="{FF2B5EF4-FFF2-40B4-BE49-F238E27FC236}">
                <a16:creationId xmlns:a16="http://schemas.microsoft.com/office/drawing/2014/main" id="{F9140836-A819-076F-A07F-DE4D04474092}"/>
              </a:ext>
            </a:extLst>
          </p:cNvPr>
          <p:cNvPicPr>
            <a:picLocks noChangeAspect="1"/>
          </p:cNvPicPr>
          <p:nvPr/>
        </p:nvPicPr>
        <p:blipFill>
          <a:blip r:embed="rId5"/>
          <a:stretch>
            <a:fillRect/>
          </a:stretch>
        </p:blipFill>
        <p:spPr>
          <a:xfrm>
            <a:off x="10766265" y="290828"/>
            <a:ext cx="1231001" cy="61604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004ED9DB-4AC3-9D0A-1A67-226CBA389142}"/>
              </a:ext>
            </a:extLst>
          </p:cNvPr>
          <p:cNvGrpSpPr/>
          <p:nvPr/>
        </p:nvGrpSpPr>
        <p:grpSpPr>
          <a:xfrm>
            <a:off x="333656" y="201788"/>
            <a:ext cx="11663610" cy="794133"/>
            <a:chOff x="333656" y="201788"/>
            <a:chExt cx="11663610" cy="794133"/>
          </a:xfrm>
        </p:grpSpPr>
        <p:pic>
          <p:nvPicPr>
            <p:cNvPr id="2" name="Picture 1">
              <a:extLst>
                <a:ext uri="{FF2B5EF4-FFF2-40B4-BE49-F238E27FC236}">
                  <a16:creationId xmlns:a16="http://schemas.microsoft.com/office/drawing/2014/main" id="{967F9C18-82CD-9670-6B03-9091F335E8B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3656" y="201788"/>
              <a:ext cx="1563055" cy="794133"/>
            </a:xfrm>
            <a:prstGeom prst="rect">
              <a:avLst/>
            </a:prstGeom>
          </p:spPr>
        </p:pic>
        <p:pic>
          <p:nvPicPr>
            <p:cNvPr id="3" name="Picture 2">
              <a:extLst>
                <a:ext uri="{FF2B5EF4-FFF2-40B4-BE49-F238E27FC236}">
                  <a16:creationId xmlns:a16="http://schemas.microsoft.com/office/drawing/2014/main" id="{207CD35C-8541-1D26-6E84-BD25168DAF61}"/>
                </a:ext>
              </a:extLst>
            </p:cNvPr>
            <p:cNvPicPr>
              <a:picLocks noChangeAspect="1"/>
            </p:cNvPicPr>
            <p:nvPr/>
          </p:nvPicPr>
          <p:blipFill>
            <a:blip r:embed="rId3"/>
            <a:stretch>
              <a:fillRect/>
            </a:stretch>
          </p:blipFill>
          <p:spPr>
            <a:xfrm>
              <a:off x="10766265" y="290828"/>
              <a:ext cx="1231001" cy="616049"/>
            </a:xfrm>
            <a:prstGeom prst="rect">
              <a:avLst/>
            </a:prstGeom>
          </p:spPr>
        </p:pic>
        <p:sp>
          <p:nvSpPr>
            <p:cNvPr id="4" name="object 54">
              <a:extLst>
                <a:ext uri="{FF2B5EF4-FFF2-40B4-BE49-F238E27FC236}">
                  <a16:creationId xmlns:a16="http://schemas.microsoft.com/office/drawing/2014/main" id="{072F08EA-E0A5-38AE-7D12-A3B7214E9D08}"/>
                </a:ext>
              </a:extLst>
            </p:cNvPr>
            <p:cNvSpPr txBox="1"/>
            <p:nvPr/>
          </p:nvSpPr>
          <p:spPr>
            <a:xfrm>
              <a:off x="2107677" y="308527"/>
              <a:ext cx="7976646" cy="430887"/>
            </a:xfrm>
            <a:prstGeom prst="rect">
              <a:avLst/>
            </a:prstGeom>
          </p:spPr>
          <p:txBody>
            <a:bodyPr vert="horz" wrap="square" lIns="0" tIns="0" rIns="0" bIns="0" rtlCol="0">
              <a:spAutoFit/>
            </a:bodyPr>
            <a:lstStyle/>
            <a:p>
              <a:pPr marL="5776"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79646">
                      <a:lumMod val="75000"/>
                    </a:srgbClr>
                  </a:solidFill>
                  <a:effectLst/>
                  <a:uLnTx/>
                  <a:uFillTx/>
                  <a:latin typeface="Century Gothic" panose="020B0502020202020204" pitchFamily="34" charset="0"/>
                  <a:ea typeface="+mn-ea"/>
                  <a:cs typeface="UtopiaStd-Semibold"/>
                </a:rPr>
                <a:t>Shakespeare Week 2025</a:t>
              </a:r>
            </a:p>
          </p:txBody>
        </p:sp>
      </p:grpSp>
      <p:pic>
        <p:nvPicPr>
          <p:cNvPr id="6" name="Picture 5" descr="A group of cartoon characters&#10;&#10;Description automatically generated">
            <a:extLst>
              <a:ext uri="{FF2B5EF4-FFF2-40B4-BE49-F238E27FC236}">
                <a16:creationId xmlns:a16="http://schemas.microsoft.com/office/drawing/2014/main" id="{26CDAFC9-3044-E3F6-FABA-8D22271382C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64981" y="4855912"/>
            <a:ext cx="7262037" cy="1220341"/>
          </a:xfrm>
          <a:prstGeom prst="rect">
            <a:avLst/>
          </a:prstGeom>
        </p:spPr>
      </p:pic>
      <p:sp>
        <p:nvSpPr>
          <p:cNvPr id="7" name="TextBox 6">
            <a:extLst>
              <a:ext uri="{FF2B5EF4-FFF2-40B4-BE49-F238E27FC236}">
                <a16:creationId xmlns:a16="http://schemas.microsoft.com/office/drawing/2014/main" id="{351807CC-BDB0-CED4-12B9-B0E1D284B638}"/>
              </a:ext>
            </a:extLst>
          </p:cNvPr>
          <p:cNvSpPr txBox="1"/>
          <p:nvPr/>
        </p:nvSpPr>
        <p:spPr>
          <a:xfrm>
            <a:off x="2464981" y="1642533"/>
            <a:ext cx="7619342" cy="3108543"/>
          </a:xfrm>
          <a:prstGeom prst="rect">
            <a:avLst/>
          </a:prstGeom>
          <a:noFill/>
        </p:spPr>
        <p:txBody>
          <a:bodyPr wrap="square" rtlCol="0">
            <a:spAutoFit/>
          </a:bodyPr>
          <a:lstStyle/>
          <a:p>
            <a:pPr algn="ctr"/>
            <a:r>
              <a:rPr lang="en-GB" sz="2800" dirty="0">
                <a:latin typeface="Century Gothic" panose="020B0502020202020204" pitchFamily="34" charset="0"/>
              </a:rPr>
              <a:t>Take a look at the images on the next few slides. They show a selection of Shakespeare’s characters and some of the ways that they have been depicted. </a:t>
            </a:r>
          </a:p>
          <a:p>
            <a:pPr algn="ctr"/>
            <a:endParaRPr lang="en-GB" sz="2800" dirty="0">
              <a:latin typeface="Century Gothic" panose="020B0502020202020204" pitchFamily="34" charset="0"/>
            </a:endParaRPr>
          </a:p>
          <a:p>
            <a:pPr algn="ctr"/>
            <a:r>
              <a:rPr lang="en-GB" sz="2800" dirty="0">
                <a:latin typeface="Century Gothic" panose="020B0502020202020204" pitchFamily="34" charset="0"/>
              </a:rPr>
              <a:t>You might use the images to give you ideas for your own design!</a:t>
            </a:r>
          </a:p>
        </p:txBody>
      </p:sp>
    </p:spTree>
    <p:extLst>
      <p:ext uri="{BB962C8B-B14F-4D97-AF65-F5344CB8AC3E}">
        <p14:creationId xmlns:p14="http://schemas.microsoft.com/office/powerpoint/2010/main" val="4186389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C013921-0E4A-ED01-1841-C6637840DFA4}"/>
              </a:ext>
            </a:extLst>
          </p:cNvPr>
          <p:cNvGrpSpPr/>
          <p:nvPr/>
        </p:nvGrpSpPr>
        <p:grpSpPr>
          <a:xfrm>
            <a:off x="333656" y="201788"/>
            <a:ext cx="11663610" cy="794133"/>
            <a:chOff x="333656" y="201788"/>
            <a:chExt cx="11663610" cy="794133"/>
          </a:xfrm>
        </p:grpSpPr>
        <p:pic>
          <p:nvPicPr>
            <p:cNvPr id="3" name="Picture 2">
              <a:extLst>
                <a:ext uri="{FF2B5EF4-FFF2-40B4-BE49-F238E27FC236}">
                  <a16:creationId xmlns:a16="http://schemas.microsoft.com/office/drawing/2014/main" id="{C7DA8E60-B798-8103-1F17-D539A09AAB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3656" y="201788"/>
              <a:ext cx="1563055" cy="794133"/>
            </a:xfrm>
            <a:prstGeom prst="rect">
              <a:avLst/>
            </a:prstGeom>
          </p:spPr>
        </p:pic>
        <p:pic>
          <p:nvPicPr>
            <p:cNvPr id="4" name="Picture 3">
              <a:extLst>
                <a:ext uri="{FF2B5EF4-FFF2-40B4-BE49-F238E27FC236}">
                  <a16:creationId xmlns:a16="http://schemas.microsoft.com/office/drawing/2014/main" id="{3ADDEBB0-7BE5-C52D-3CAD-2FC03017D350}"/>
                </a:ext>
              </a:extLst>
            </p:cNvPr>
            <p:cNvPicPr>
              <a:picLocks noChangeAspect="1"/>
            </p:cNvPicPr>
            <p:nvPr/>
          </p:nvPicPr>
          <p:blipFill>
            <a:blip r:embed="rId3"/>
            <a:stretch>
              <a:fillRect/>
            </a:stretch>
          </p:blipFill>
          <p:spPr>
            <a:xfrm>
              <a:off x="10766265" y="290828"/>
              <a:ext cx="1231001" cy="616049"/>
            </a:xfrm>
            <a:prstGeom prst="rect">
              <a:avLst/>
            </a:prstGeom>
          </p:spPr>
        </p:pic>
        <p:sp>
          <p:nvSpPr>
            <p:cNvPr id="5" name="object 54">
              <a:extLst>
                <a:ext uri="{FF2B5EF4-FFF2-40B4-BE49-F238E27FC236}">
                  <a16:creationId xmlns:a16="http://schemas.microsoft.com/office/drawing/2014/main" id="{6F337F83-2A07-42D1-0E44-196978FF73E0}"/>
                </a:ext>
              </a:extLst>
            </p:cNvPr>
            <p:cNvSpPr txBox="1"/>
            <p:nvPr/>
          </p:nvSpPr>
          <p:spPr>
            <a:xfrm>
              <a:off x="2107677" y="308527"/>
              <a:ext cx="7976646" cy="430887"/>
            </a:xfrm>
            <a:prstGeom prst="rect">
              <a:avLst/>
            </a:prstGeom>
          </p:spPr>
          <p:txBody>
            <a:bodyPr vert="horz" wrap="square" lIns="0" tIns="0" rIns="0" bIns="0" rtlCol="0">
              <a:spAutoFit/>
            </a:bodyPr>
            <a:lstStyle/>
            <a:p>
              <a:pPr marL="5776"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79646">
                    <a:lumMod val="75000"/>
                  </a:srgbClr>
                </a:solidFill>
                <a:effectLst/>
                <a:uLnTx/>
                <a:uFillTx/>
                <a:latin typeface="Century Gothic" panose="020B0502020202020204" pitchFamily="34" charset="0"/>
                <a:ea typeface="+mn-ea"/>
                <a:cs typeface="UtopiaStd-Semibold"/>
              </a:endParaRPr>
            </a:p>
          </p:txBody>
        </p:sp>
      </p:grpSp>
      <p:sp>
        <p:nvSpPr>
          <p:cNvPr id="18" name="TextBox 17">
            <a:extLst>
              <a:ext uri="{FF2B5EF4-FFF2-40B4-BE49-F238E27FC236}">
                <a16:creationId xmlns:a16="http://schemas.microsoft.com/office/drawing/2014/main" id="{020A766E-6D41-C559-181C-65F8CD1CFB14}"/>
              </a:ext>
            </a:extLst>
          </p:cNvPr>
          <p:cNvSpPr txBox="1"/>
          <p:nvPr/>
        </p:nvSpPr>
        <p:spPr>
          <a:xfrm>
            <a:off x="3884690" y="239673"/>
            <a:ext cx="3918123" cy="892552"/>
          </a:xfrm>
          <a:prstGeom prst="rect">
            <a:avLst/>
          </a:prstGeom>
          <a:noFill/>
        </p:spPr>
        <p:txBody>
          <a:bodyPr wrap="square" rtlCol="0">
            <a:spAutoFit/>
          </a:bodyPr>
          <a:lstStyle/>
          <a:p>
            <a:pPr algn="ctr"/>
            <a:r>
              <a:rPr lang="en-GB" sz="2800" b="1" dirty="0">
                <a:solidFill>
                  <a:schemeClr val="accent1"/>
                </a:solidFill>
                <a:latin typeface="Century Gothic" panose="020B0502020202020204" pitchFamily="34" charset="0"/>
              </a:rPr>
              <a:t>Ariel</a:t>
            </a:r>
            <a:r>
              <a:rPr lang="en-GB" sz="2800" dirty="0">
                <a:latin typeface="Century Gothic" panose="020B0502020202020204" pitchFamily="34" charset="0"/>
              </a:rPr>
              <a:t> </a:t>
            </a:r>
          </a:p>
          <a:p>
            <a:pPr algn="ctr"/>
            <a:r>
              <a:rPr lang="en-GB" sz="2400" dirty="0">
                <a:latin typeface="Century Gothic" panose="020B0502020202020204" pitchFamily="34" charset="0"/>
              </a:rPr>
              <a:t>(Play: </a:t>
            </a:r>
            <a:r>
              <a:rPr lang="en-GB" sz="2400" i="1" dirty="0">
                <a:latin typeface="Century Gothic" panose="020B0502020202020204" pitchFamily="34" charset="0"/>
              </a:rPr>
              <a:t>The Tempest</a:t>
            </a:r>
            <a:r>
              <a:rPr lang="en-GB" sz="2400" dirty="0">
                <a:latin typeface="Century Gothic" panose="020B0502020202020204" pitchFamily="34" charset="0"/>
              </a:rPr>
              <a:t>)</a:t>
            </a:r>
          </a:p>
        </p:txBody>
      </p:sp>
      <p:grpSp>
        <p:nvGrpSpPr>
          <p:cNvPr id="24" name="Group 23">
            <a:extLst>
              <a:ext uri="{FF2B5EF4-FFF2-40B4-BE49-F238E27FC236}">
                <a16:creationId xmlns:a16="http://schemas.microsoft.com/office/drawing/2014/main" id="{97121962-E26D-50BF-9743-13FB5ECD0341}"/>
              </a:ext>
            </a:extLst>
          </p:cNvPr>
          <p:cNvGrpSpPr/>
          <p:nvPr/>
        </p:nvGrpSpPr>
        <p:grpSpPr>
          <a:xfrm>
            <a:off x="10084323" y="1918006"/>
            <a:ext cx="2099812" cy="2905030"/>
            <a:chOff x="10084323" y="1918006"/>
            <a:chExt cx="2099812" cy="2905030"/>
          </a:xfrm>
        </p:grpSpPr>
        <p:pic>
          <p:nvPicPr>
            <p:cNvPr id="7" name="Picture 6" descr="A drawing of a person in a garment&#10;&#10;Description automatically generated">
              <a:extLst>
                <a:ext uri="{FF2B5EF4-FFF2-40B4-BE49-F238E27FC236}">
                  <a16:creationId xmlns:a16="http://schemas.microsoft.com/office/drawing/2014/main" id="{ADE0CFA1-45AE-DC69-BEF2-EEE3CB1148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73390" y="1918006"/>
              <a:ext cx="1823876" cy="2689586"/>
            </a:xfrm>
            <a:prstGeom prst="rect">
              <a:avLst/>
            </a:prstGeom>
            <a:noFill/>
            <a:ln w="31750">
              <a:solidFill>
                <a:schemeClr val="tx1"/>
              </a:solidFill>
            </a:ln>
          </p:spPr>
        </p:pic>
        <p:sp>
          <p:nvSpPr>
            <p:cNvPr id="8" name="TextBox 7">
              <a:extLst>
                <a:ext uri="{FF2B5EF4-FFF2-40B4-BE49-F238E27FC236}">
                  <a16:creationId xmlns:a16="http://schemas.microsoft.com/office/drawing/2014/main" id="{8C8A0F9F-F617-7963-C9EA-A3F9EB1A0E8D}"/>
                </a:ext>
              </a:extLst>
            </p:cNvPr>
            <p:cNvSpPr txBox="1"/>
            <p:nvPr/>
          </p:nvSpPr>
          <p:spPr>
            <a:xfrm>
              <a:off x="10084323" y="4607592"/>
              <a:ext cx="2099812" cy="215444"/>
            </a:xfrm>
            <a:prstGeom prst="rect">
              <a:avLst/>
            </a:prstGeom>
            <a:noFill/>
          </p:spPr>
          <p:txBody>
            <a:bodyPr wrap="square">
              <a:spAutoFit/>
            </a:bodyPr>
            <a:lstStyle/>
            <a:p>
              <a:r>
                <a:rPr lang="en-GB" sz="800" b="0" i="0" dirty="0">
                  <a:solidFill>
                    <a:srgbClr val="202020"/>
                  </a:solidFill>
                  <a:effectLst/>
                  <a:latin typeface="docs-Calibri"/>
                </a:rPr>
                <a:t>© Waldo Lanchester</a:t>
              </a:r>
              <a:endParaRPr lang="en-GB" sz="800" dirty="0"/>
            </a:p>
          </p:txBody>
        </p:sp>
      </p:grpSp>
      <p:grpSp>
        <p:nvGrpSpPr>
          <p:cNvPr id="20" name="Group 19">
            <a:extLst>
              <a:ext uri="{FF2B5EF4-FFF2-40B4-BE49-F238E27FC236}">
                <a16:creationId xmlns:a16="http://schemas.microsoft.com/office/drawing/2014/main" id="{6A51F465-51ED-422D-987B-6FCD31009B2B}"/>
              </a:ext>
            </a:extLst>
          </p:cNvPr>
          <p:cNvGrpSpPr/>
          <p:nvPr/>
        </p:nvGrpSpPr>
        <p:grpSpPr>
          <a:xfrm>
            <a:off x="2257930" y="1866539"/>
            <a:ext cx="1847524" cy="2999962"/>
            <a:chOff x="2257930" y="1866539"/>
            <a:chExt cx="1847524" cy="2999962"/>
          </a:xfrm>
        </p:grpSpPr>
        <p:pic>
          <p:nvPicPr>
            <p:cNvPr id="9" name="Picture 8" descr="A painting of a person holding a stick&#10;&#10;Description automatically generated">
              <a:extLst>
                <a:ext uri="{FF2B5EF4-FFF2-40B4-BE49-F238E27FC236}">
                  <a16:creationId xmlns:a16="http://schemas.microsoft.com/office/drawing/2014/main" id="{C213976B-1FB9-3A4F-ED1D-A999C726E0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46588" y="1866539"/>
              <a:ext cx="1670209" cy="2661408"/>
            </a:xfrm>
            <a:prstGeom prst="rect">
              <a:avLst/>
            </a:prstGeom>
            <a:ln w="31750">
              <a:solidFill>
                <a:schemeClr val="tx1"/>
              </a:solidFill>
            </a:ln>
          </p:spPr>
        </p:pic>
        <p:sp>
          <p:nvSpPr>
            <p:cNvPr id="12" name="TextBox 11">
              <a:extLst>
                <a:ext uri="{FF2B5EF4-FFF2-40B4-BE49-F238E27FC236}">
                  <a16:creationId xmlns:a16="http://schemas.microsoft.com/office/drawing/2014/main" id="{81FC7AD5-8E46-EFAD-0927-2364CAEF9945}"/>
                </a:ext>
              </a:extLst>
            </p:cNvPr>
            <p:cNvSpPr txBox="1"/>
            <p:nvPr/>
          </p:nvSpPr>
          <p:spPr>
            <a:xfrm>
              <a:off x="2257930" y="4527947"/>
              <a:ext cx="1847524" cy="338554"/>
            </a:xfrm>
            <a:prstGeom prst="rect">
              <a:avLst/>
            </a:prstGeom>
            <a:noFill/>
          </p:spPr>
          <p:txBody>
            <a:bodyPr wrap="square">
              <a:spAutoFit/>
            </a:bodyPr>
            <a:lstStyle/>
            <a:p>
              <a:r>
                <a:rPr lang="en-GB" sz="800" b="0" i="0" dirty="0">
                  <a:solidFill>
                    <a:srgbClr val="202020"/>
                  </a:solidFill>
                  <a:effectLst/>
                  <a:latin typeface="docs-Calibri"/>
                </a:rPr>
                <a:t>Image Courtesy of the Shakespeare Birthplace Trust</a:t>
              </a:r>
              <a:endParaRPr lang="en-GB" sz="800" dirty="0"/>
            </a:p>
          </p:txBody>
        </p:sp>
      </p:grpSp>
      <p:grpSp>
        <p:nvGrpSpPr>
          <p:cNvPr id="21" name="Group 20">
            <a:extLst>
              <a:ext uri="{FF2B5EF4-FFF2-40B4-BE49-F238E27FC236}">
                <a16:creationId xmlns:a16="http://schemas.microsoft.com/office/drawing/2014/main" id="{21E6407C-ED13-6A7A-CD15-3AD212E423FE}"/>
              </a:ext>
            </a:extLst>
          </p:cNvPr>
          <p:cNvGrpSpPr/>
          <p:nvPr/>
        </p:nvGrpSpPr>
        <p:grpSpPr>
          <a:xfrm>
            <a:off x="4105454" y="2282782"/>
            <a:ext cx="2163149" cy="2494087"/>
            <a:chOff x="4105454" y="2282782"/>
            <a:chExt cx="2163149" cy="2494087"/>
          </a:xfrm>
        </p:grpSpPr>
        <p:pic>
          <p:nvPicPr>
            <p:cNvPr id="13" name="Picture 12" descr="A black and white tile with a person in a cape&#10;&#10;Description automatically generated">
              <a:extLst>
                <a:ext uri="{FF2B5EF4-FFF2-40B4-BE49-F238E27FC236}">
                  <a16:creationId xmlns:a16="http://schemas.microsoft.com/office/drawing/2014/main" id="{CCF28BF2-732E-5742-EB96-3B7832EE4A6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68791" y="2282782"/>
              <a:ext cx="2099812" cy="2099812"/>
            </a:xfrm>
            <a:prstGeom prst="rect">
              <a:avLst/>
            </a:prstGeom>
            <a:ln w="31750">
              <a:solidFill>
                <a:schemeClr val="tx1"/>
              </a:solidFill>
            </a:ln>
          </p:spPr>
        </p:pic>
        <p:sp>
          <p:nvSpPr>
            <p:cNvPr id="14" name="TextBox 13">
              <a:extLst>
                <a:ext uri="{FF2B5EF4-FFF2-40B4-BE49-F238E27FC236}">
                  <a16:creationId xmlns:a16="http://schemas.microsoft.com/office/drawing/2014/main" id="{C367E954-255D-5CD1-FA68-9DCBEF65F72B}"/>
                </a:ext>
              </a:extLst>
            </p:cNvPr>
            <p:cNvSpPr txBox="1"/>
            <p:nvPr/>
          </p:nvSpPr>
          <p:spPr>
            <a:xfrm>
              <a:off x="4105454" y="4438315"/>
              <a:ext cx="1847524" cy="338554"/>
            </a:xfrm>
            <a:prstGeom prst="rect">
              <a:avLst/>
            </a:prstGeom>
            <a:noFill/>
          </p:spPr>
          <p:txBody>
            <a:bodyPr wrap="square">
              <a:spAutoFit/>
            </a:bodyPr>
            <a:lstStyle/>
            <a:p>
              <a:r>
                <a:rPr lang="en-GB" sz="800" b="0" i="0" dirty="0">
                  <a:solidFill>
                    <a:srgbClr val="202020"/>
                  </a:solidFill>
                  <a:effectLst/>
                  <a:latin typeface="docs-Calibri"/>
                </a:rPr>
                <a:t>Image Courtesy of the Shakespeare Birthplace Trust</a:t>
              </a:r>
              <a:endParaRPr lang="en-GB" sz="800" dirty="0"/>
            </a:p>
          </p:txBody>
        </p:sp>
      </p:grpSp>
      <p:grpSp>
        <p:nvGrpSpPr>
          <p:cNvPr id="23" name="Group 22">
            <a:extLst>
              <a:ext uri="{FF2B5EF4-FFF2-40B4-BE49-F238E27FC236}">
                <a16:creationId xmlns:a16="http://schemas.microsoft.com/office/drawing/2014/main" id="{42778C58-41C7-6B3E-1673-F168F51C7A6D}"/>
              </a:ext>
            </a:extLst>
          </p:cNvPr>
          <p:cNvGrpSpPr/>
          <p:nvPr/>
        </p:nvGrpSpPr>
        <p:grpSpPr>
          <a:xfrm>
            <a:off x="8160802" y="2282782"/>
            <a:ext cx="1860594" cy="2601809"/>
            <a:chOff x="8160802" y="2282782"/>
            <a:chExt cx="1860594" cy="2601809"/>
          </a:xfrm>
        </p:grpSpPr>
        <p:pic>
          <p:nvPicPr>
            <p:cNvPr id="11" name="Picture 10" descr="A black and white illustration of a person&#10;&#10;Description automatically generated">
              <a:extLst>
                <a:ext uri="{FF2B5EF4-FFF2-40B4-BE49-F238E27FC236}">
                  <a16:creationId xmlns:a16="http://schemas.microsoft.com/office/drawing/2014/main" id="{F635F324-F8AB-3DE7-D16A-ED1F1D842CA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97520" y="2282782"/>
              <a:ext cx="1823876" cy="2245165"/>
            </a:xfrm>
            <a:prstGeom prst="rect">
              <a:avLst/>
            </a:prstGeom>
            <a:ln w="31750">
              <a:solidFill>
                <a:schemeClr val="tx1"/>
              </a:solidFill>
            </a:ln>
          </p:spPr>
        </p:pic>
        <p:sp>
          <p:nvSpPr>
            <p:cNvPr id="16" name="TextBox 15">
              <a:extLst>
                <a:ext uri="{FF2B5EF4-FFF2-40B4-BE49-F238E27FC236}">
                  <a16:creationId xmlns:a16="http://schemas.microsoft.com/office/drawing/2014/main" id="{C838B9E8-074C-17CA-2F3D-DBDD130E06FA}"/>
                </a:ext>
              </a:extLst>
            </p:cNvPr>
            <p:cNvSpPr txBox="1"/>
            <p:nvPr/>
          </p:nvSpPr>
          <p:spPr>
            <a:xfrm>
              <a:off x="8160802" y="4546037"/>
              <a:ext cx="1847524" cy="338554"/>
            </a:xfrm>
            <a:prstGeom prst="rect">
              <a:avLst/>
            </a:prstGeom>
            <a:noFill/>
          </p:spPr>
          <p:txBody>
            <a:bodyPr wrap="square">
              <a:spAutoFit/>
            </a:bodyPr>
            <a:lstStyle/>
            <a:p>
              <a:r>
                <a:rPr lang="en-GB" sz="800" b="0" i="0" dirty="0">
                  <a:solidFill>
                    <a:srgbClr val="202020"/>
                  </a:solidFill>
                  <a:effectLst/>
                  <a:latin typeface="docs-Calibri"/>
                </a:rPr>
                <a:t>Image Courtesy of the Shakespeare Birthplace Trust</a:t>
              </a:r>
              <a:endParaRPr lang="en-GB" sz="800" dirty="0"/>
            </a:p>
          </p:txBody>
        </p:sp>
      </p:grpSp>
      <p:grpSp>
        <p:nvGrpSpPr>
          <p:cNvPr id="10" name="Group 9">
            <a:extLst>
              <a:ext uri="{FF2B5EF4-FFF2-40B4-BE49-F238E27FC236}">
                <a16:creationId xmlns:a16="http://schemas.microsoft.com/office/drawing/2014/main" id="{2D7469C0-9BC1-5306-B84C-A495FC66D427}"/>
              </a:ext>
            </a:extLst>
          </p:cNvPr>
          <p:cNvGrpSpPr/>
          <p:nvPr/>
        </p:nvGrpSpPr>
        <p:grpSpPr>
          <a:xfrm>
            <a:off x="55706" y="2538916"/>
            <a:ext cx="2136903" cy="1678310"/>
            <a:chOff x="55706" y="2538916"/>
            <a:chExt cx="2136903" cy="1678310"/>
          </a:xfrm>
        </p:grpSpPr>
        <p:pic>
          <p:nvPicPr>
            <p:cNvPr id="15" name="Picture 14" descr="A person in the air with birds and a moon&#10;&#10;Description automatically generated">
              <a:extLst>
                <a:ext uri="{FF2B5EF4-FFF2-40B4-BE49-F238E27FC236}">
                  <a16:creationId xmlns:a16="http://schemas.microsoft.com/office/drawing/2014/main" id="{8A866B21-2DFF-80F6-2048-D166C038F4BE}"/>
                </a:ext>
              </a:extLst>
            </p:cNvPr>
            <p:cNvPicPr>
              <a:picLocks noChangeAspect="1"/>
            </p:cNvPicPr>
            <p:nvPr/>
          </p:nvPicPr>
          <p:blipFill>
            <a:blip r:embed="rId8">
              <a:extLst>
                <a:ext uri="{28A0092B-C50C-407E-A947-70E740481C1C}">
                  <a14:useLocalDpi xmlns:a14="http://schemas.microsoft.com/office/drawing/2010/main" val="0"/>
                </a:ext>
              </a:extLst>
            </a:blip>
            <a:srcRect l="8170" r="7318"/>
            <a:stretch/>
          </p:blipFill>
          <p:spPr>
            <a:xfrm>
              <a:off x="212609" y="2538916"/>
              <a:ext cx="1980000" cy="1447765"/>
            </a:xfrm>
            <a:prstGeom prst="rect">
              <a:avLst/>
            </a:prstGeom>
            <a:ln w="31750">
              <a:solidFill>
                <a:schemeClr val="tx1"/>
              </a:solidFill>
            </a:ln>
          </p:spPr>
        </p:pic>
        <p:sp>
          <p:nvSpPr>
            <p:cNvPr id="19" name="TextBox 18">
              <a:extLst>
                <a:ext uri="{FF2B5EF4-FFF2-40B4-BE49-F238E27FC236}">
                  <a16:creationId xmlns:a16="http://schemas.microsoft.com/office/drawing/2014/main" id="{F0E523FF-4DC7-8FB0-F561-E51DE440FEF8}"/>
                </a:ext>
              </a:extLst>
            </p:cNvPr>
            <p:cNvSpPr txBox="1"/>
            <p:nvPr/>
          </p:nvSpPr>
          <p:spPr>
            <a:xfrm>
              <a:off x="55706" y="4001782"/>
              <a:ext cx="728133" cy="215444"/>
            </a:xfrm>
            <a:prstGeom prst="rect">
              <a:avLst/>
            </a:prstGeom>
            <a:noFill/>
          </p:spPr>
          <p:txBody>
            <a:bodyPr wrap="square">
              <a:spAutoFit/>
            </a:bodyPr>
            <a:lstStyle/>
            <a:p>
              <a:r>
                <a:rPr lang="en-GB" sz="800" b="0" i="0" dirty="0">
                  <a:solidFill>
                    <a:srgbClr val="000000"/>
                  </a:solidFill>
                  <a:effectLst/>
                  <a:latin typeface="Arial" panose="020B0604020202020204" pitchFamily="34" charset="0"/>
                </a:rPr>
                <a:t>© Jane Ray</a:t>
              </a:r>
              <a:endParaRPr lang="en-GB" sz="800" dirty="0"/>
            </a:p>
          </p:txBody>
        </p:sp>
      </p:grpSp>
      <p:grpSp>
        <p:nvGrpSpPr>
          <p:cNvPr id="22" name="Group 21">
            <a:extLst>
              <a:ext uri="{FF2B5EF4-FFF2-40B4-BE49-F238E27FC236}">
                <a16:creationId xmlns:a16="http://schemas.microsoft.com/office/drawing/2014/main" id="{AC1C2EB1-AADB-B28C-CAE5-F02C607FE8C9}"/>
              </a:ext>
            </a:extLst>
          </p:cNvPr>
          <p:cNvGrpSpPr/>
          <p:nvPr/>
        </p:nvGrpSpPr>
        <p:grpSpPr>
          <a:xfrm>
            <a:off x="6466700" y="2330594"/>
            <a:ext cx="1665230" cy="2323165"/>
            <a:chOff x="6466700" y="2330594"/>
            <a:chExt cx="1665230" cy="2323165"/>
          </a:xfrm>
        </p:grpSpPr>
        <p:pic>
          <p:nvPicPr>
            <p:cNvPr id="17" name="Picture 16" descr="A cartoon of a person with his arms crossed&#10;&#10;Description automatically generated">
              <a:extLst>
                <a:ext uri="{FF2B5EF4-FFF2-40B4-BE49-F238E27FC236}">
                  <a16:creationId xmlns:a16="http://schemas.microsoft.com/office/drawing/2014/main" id="{F12F90EC-DAE3-200D-C02B-7F6CCBDD1A49}"/>
                </a:ext>
              </a:extLst>
            </p:cNvPr>
            <p:cNvPicPr>
              <a:picLocks noChangeAspect="1"/>
            </p:cNvPicPr>
            <p:nvPr/>
          </p:nvPicPr>
          <p:blipFill>
            <a:blip r:embed="rId9">
              <a:extLst>
                <a:ext uri="{28A0092B-C50C-407E-A947-70E740481C1C}">
                  <a14:useLocalDpi xmlns:a14="http://schemas.microsoft.com/office/drawing/2010/main" val="0"/>
                </a:ext>
              </a:extLst>
            </a:blip>
            <a:srcRect l="10888" t="1" r="4354" b="22896"/>
            <a:stretch/>
          </p:blipFill>
          <p:spPr>
            <a:xfrm>
              <a:off x="6495061" y="2330594"/>
              <a:ext cx="1476000" cy="2052000"/>
            </a:xfrm>
            <a:prstGeom prst="rect">
              <a:avLst/>
            </a:prstGeom>
            <a:ln w="34925">
              <a:solidFill>
                <a:schemeClr val="tx1"/>
              </a:solidFill>
            </a:ln>
          </p:spPr>
        </p:pic>
        <p:sp>
          <p:nvSpPr>
            <p:cNvPr id="6" name="TextBox 5">
              <a:extLst>
                <a:ext uri="{FF2B5EF4-FFF2-40B4-BE49-F238E27FC236}">
                  <a16:creationId xmlns:a16="http://schemas.microsoft.com/office/drawing/2014/main" id="{BB027BD5-9273-1A5E-C473-6256698E338B}"/>
                </a:ext>
              </a:extLst>
            </p:cNvPr>
            <p:cNvSpPr txBox="1"/>
            <p:nvPr/>
          </p:nvSpPr>
          <p:spPr>
            <a:xfrm>
              <a:off x="6466700" y="4438315"/>
              <a:ext cx="1665230" cy="215444"/>
            </a:xfrm>
            <a:prstGeom prst="rect">
              <a:avLst/>
            </a:prstGeom>
            <a:noFill/>
          </p:spPr>
          <p:txBody>
            <a:bodyPr wrap="square">
              <a:spAutoFit/>
            </a:bodyPr>
            <a:lstStyle/>
            <a:p>
              <a:r>
                <a:rPr lang="en-GB" sz="800" b="0" i="0" dirty="0">
                  <a:effectLst/>
                  <a:latin typeface="Arial" panose="020B0604020202020204" pitchFamily="34" charset="0"/>
                </a:rPr>
                <a:t>© Shakespeare Birthplace Trust</a:t>
              </a:r>
              <a:endParaRPr lang="en-GB" sz="800" dirty="0"/>
            </a:p>
          </p:txBody>
        </p:sp>
      </p:grpSp>
    </p:spTree>
    <p:extLst>
      <p:ext uri="{BB962C8B-B14F-4D97-AF65-F5344CB8AC3E}">
        <p14:creationId xmlns:p14="http://schemas.microsoft.com/office/powerpoint/2010/main" val="2221890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57A04-4CBE-87CE-7255-DFC2DCFBCCB3}"/>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A060BC43-88DA-E5FD-0FCD-D65DDBF663B4}"/>
              </a:ext>
            </a:extLst>
          </p:cNvPr>
          <p:cNvGrpSpPr/>
          <p:nvPr/>
        </p:nvGrpSpPr>
        <p:grpSpPr>
          <a:xfrm>
            <a:off x="333656" y="201788"/>
            <a:ext cx="11663610" cy="794133"/>
            <a:chOff x="333656" y="201788"/>
            <a:chExt cx="11663610" cy="794133"/>
          </a:xfrm>
        </p:grpSpPr>
        <p:pic>
          <p:nvPicPr>
            <p:cNvPr id="3" name="Picture 2">
              <a:extLst>
                <a:ext uri="{FF2B5EF4-FFF2-40B4-BE49-F238E27FC236}">
                  <a16:creationId xmlns:a16="http://schemas.microsoft.com/office/drawing/2014/main" id="{2DB8084C-899B-C33B-20B6-79B12A0B04A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3656" y="201788"/>
              <a:ext cx="1563055" cy="794133"/>
            </a:xfrm>
            <a:prstGeom prst="rect">
              <a:avLst/>
            </a:prstGeom>
          </p:spPr>
        </p:pic>
        <p:pic>
          <p:nvPicPr>
            <p:cNvPr id="4" name="Picture 3">
              <a:extLst>
                <a:ext uri="{FF2B5EF4-FFF2-40B4-BE49-F238E27FC236}">
                  <a16:creationId xmlns:a16="http://schemas.microsoft.com/office/drawing/2014/main" id="{3466CA4E-BDCE-F353-5010-21E3256F9698}"/>
                </a:ext>
              </a:extLst>
            </p:cNvPr>
            <p:cNvPicPr>
              <a:picLocks noChangeAspect="1"/>
            </p:cNvPicPr>
            <p:nvPr/>
          </p:nvPicPr>
          <p:blipFill>
            <a:blip r:embed="rId3"/>
            <a:stretch>
              <a:fillRect/>
            </a:stretch>
          </p:blipFill>
          <p:spPr>
            <a:xfrm>
              <a:off x="10766265" y="290828"/>
              <a:ext cx="1231001" cy="616049"/>
            </a:xfrm>
            <a:prstGeom prst="rect">
              <a:avLst/>
            </a:prstGeom>
          </p:spPr>
        </p:pic>
      </p:grpSp>
      <p:pic>
        <p:nvPicPr>
          <p:cNvPr id="7" name="Picture 6" descr="A cartoon of a person in a garment&#10;&#10;Description automatically generated">
            <a:extLst>
              <a:ext uri="{FF2B5EF4-FFF2-40B4-BE49-F238E27FC236}">
                <a16:creationId xmlns:a16="http://schemas.microsoft.com/office/drawing/2014/main" id="{FA0B6EA8-BBE3-4D82-B2AD-0E70BE6D68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2193" y="1490023"/>
            <a:ext cx="2060415" cy="3724315"/>
          </a:xfrm>
          <a:prstGeom prst="rect">
            <a:avLst/>
          </a:prstGeom>
          <a:ln w="38100">
            <a:solidFill>
              <a:schemeClr val="tx1"/>
            </a:solidFill>
          </a:ln>
        </p:spPr>
      </p:pic>
      <p:pic>
        <p:nvPicPr>
          <p:cNvPr id="9" name="Picture 8" descr="A cartoon of a person&#10;&#10;Description automatically generated">
            <a:extLst>
              <a:ext uri="{FF2B5EF4-FFF2-40B4-BE49-F238E27FC236}">
                <a16:creationId xmlns:a16="http://schemas.microsoft.com/office/drawing/2014/main" id="{7ECC7786-75F0-EE20-FE07-59817F5349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96711" y="1488084"/>
            <a:ext cx="2347765" cy="3690834"/>
          </a:xfrm>
          <a:prstGeom prst="rect">
            <a:avLst/>
          </a:prstGeom>
          <a:ln w="38100">
            <a:solidFill>
              <a:schemeClr val="tx1"/>
            </a:solidFill>
          </a:ln>
        </p:spPr>
      </p:pic>
      <p:pic>
        <p:nvPicPr>
          <p:cNvPr id="8" name="Picture 7">
            <a:extLst>
              <a:ext uri="{FF2B5EF4-FFF2-40B4-BE49-F238E27FC236}">
                <a16:creationId xmlns:a16="http://schemas.microsoft.com/office/drawing/2014/main" id="{417CF2DC-E1A0-2B1A-1261-2B511348AED6}"/>
              </a:ext>
            </a:extLst>
          </p:cNvPr>
          <p:cNvPicPr>
            <a:picLocks noChangeAspect="1"/>
          </p:cNvPicPr>
          <p:nvPr/>
        </p:nvPicPr>
        <p:blipFill>
          <a:blip r:embed="rId6"/>
          <a:stretch>
            <a:fillRect/>
          </a:stretch>
        </p:blipFill>
        <p:spPr>
          <a:xfrm>
            <a:off x="5202282" y="1490023"/>
            <a:ext cx="1954727" cy="3702240"/>
          </a:xfrm>
          <a:prstGeom prst="rect">
            <a:avLst/>
          </a:prstGeom>
          <a:ln w="38100">
            <a:solidFill>
              <a:schemeClr val="tx1"/>
            </a:solidFill>
          </a:ln>
        </p:spPr>
      </p:pic>
      <p:sp>
        <p:nvSpPr>
          <p:cNvPr id="10" name="TextBox 9">
            <a:extLst>
              <a:ext uri="{FF2B5EF4-FFF2-40B4-BE49-F238E27FC236}">
                <a16:creationId xmlns:a16="http://schemas.microsoft.com/office/drawing/2014/main" id="{9D0BE05F-A712-F720-2475-53A7B6F04C64}"/>
              </a:ext>
            </a:extLst>
          </p:cNvPr>
          <p:cNvSpPr txBox="1"/>
          <p:nvPr/>
        </p:nvSpPr>
        <p:spPr>
          <a:xfrm>
            <a:off x="2267612" y="5345533"/>
            <a:ext cx="1665230" cy="215444"/>
          </a:xfrm>
          <a:prstGeom prst="rect">
            <a:avLst/>
          </a:prstGeom>
          <a:noFill/>
        </p:spPr>
        <p:txBody>
          <a:bodyPr wrap="square">
            <a:spAutoFit/>
          </a:bodyPr>
          <a:lstStyle/>
          <a:p>
            <a:r>
              <a:rPr lang="en-GB" sz="800" b="0" i="0" dirty="0">
                <a:effectLst/>
                <a:latin typeface="Arial" panose="020B0604020202020204" pitchFamily="34" charset="0"/>
              </a:rPr>
              <a:t>© Shakespeare Birthplace Trust</a:t>
            </a:r>
            <a:endParaRPr lang="en-GB" sz="800" dirty="0"/>
          </a:p>
        </p:txBody>
      </p:sp>
      <p:sp>
        <p:nvSpPr>
          <p:cNvPr id="11" name="TextBox 10">
            <a:extLst>
              <a:ext uri="{FF2B5EF4-FFF2-40B4-BE49-F238E27FC236}">
                <a16:creationId xmlns:a16="http://schemas.microsoft.com/office/drawing/2014/main" id="{05DE8FE6-14C0-A281-5E5B-C4474445EB12}"/>
              </a:ext>
            </a:extLst>
          </p:cNvPr>
          <p:cNvSpPr txBox="1"/>
          <p:nvPr/>
        </p:nvSpPr>
        <p:spPr>
          <a:xfrm>
            <a:off x="8320024" y="5340133"/>
            <a:ext cx="1665230" cy="215444"/>
          </a:xfrm>
          <a:prstGeom prst="rect">
            <a:avLst/>
          </a:prstGeom>
          <a:noFill/>
        </p:spPr>
        <p:txBody>
          <a:bodyPr wrap="square">
            <a:spAutoFit/>
          </a:bodyPr>
          <a:lstStyle/>
          <a:p>
            <a:r>
              <a:rPr lang="en-GB" sz="800" b="0" i="0" dirty="0">
                <a:effectLst/>
                <a:latin typeface="Arial" panose="020B0604020202020204" pitchFamily="34" charset="0"/>
              </a:rPr>
              <a:t>© Shakespeare Birthplace Trust</a:t>
            </a:r>
            <a:endParaRPr lang="en-GB" sz="800" dirty="0"/>
          </a:p>
        </p:txBody>
      </p:sp>
      <p:sp>
        <p:nvSpPr>
          <p:cNvPr id="12" name="TextBox 11">
            <a:extLst>
              <a:ext uri="{FF2B5EF4-FFF2-40B4-BE49-F238E27FC236}">
                <a16:creationId xmlns:a16="http://schemas.microsoft.com/office/drawing/2014/main" id="{D0744BC7-A9ED-41CE-BCA3-1C580E24B186}"/>
              </a:ext>
            </a:extLst>
          </p:cNvPr>
          <p:cNvSpPr txBox="1"/>
          <p:nvPr/>
        </p:nvSpPr>
        <p:spPr>
          <a:xfrm>
            <a:off x="5850618" y="5335546"/>
            <a:ext cx="1384245" cy="338554"/>
          </a:xfrm>
          <a:prstGeom prst="rect">
            <a:avLst/>
          </a:prstGeom>
          <a:noFill/>
        </p:spPr>
        <p:txBody>
          <a:bodyPr wrap="square" rtlCol="0">
            <a:spAutoFit/>
          </a:bodyPr>
          <a:lstStyle/>
          <a:p>
            <a:r>
              <a:rPr lang="en-GB" sz="800" dirty="0"/>
              <a:t>© Brick Galleria</a:t>
            </a:r>
          </a:p>
          <a:p>
            <a:r>
              <a:rPr lang="en-GB" sz="800" dirty="0"/>
              <a:t>© 2020 Lego Group</a:t>
            </a:r>
          </a:p>
        </p:txBody>
      </p:sp>
      <p:sp>
        <p:nvSpPr>
          <p:cNvPr id="13" name="TextBox 12">
            <a:extLst>
              <a:ext uri="{FF2B5EF4-FFF2-40B4-BE49-F238E27FC236}">
                <a16:creationId xmlns:a16="http://schemas.microsoft.com/office/drawing/2014/main" id="{864044F0-42F2-9863-511E-C88C7FB4405A}"/>
              </a:ext>
            </a:extLst>
          </p:cNvPr>
          <p:cNvSpPr txBox="1"/>
          <p:nvPr/>
        </p:nvSpPr>
        <p:spPr>
          <a:xfrm>
            <a:off x="2801961" y="260298"/>
            <a:ext cx="6097314" cy="677108"/>
          </a:xfrm>
          <a:prstGeom prst="rect">
            <a:avLst/>
          </a:prstGeom>
          <a:noFill/>
        </p:spPr>
        <p:txBody>
          <a:bodyPr wrap="square">
            <a:spAutoFit/>
          </a:bodyPr>
          <a:lstStyle/>
          <a:p>
            <a:pPr algn="ctr"/>
            <a:r>
              <a:rPr lang="en-GB" sz="2000" b="1" dirty="0">
                <a:solidFill>
                  <a:schemeClr val="accent1"/>
                </a:solidFill>
                <a:latin typeface="Century Gothic" panose="020B0502020202020204" pitchFamily="34" charset="0"/>
              </a:rPr>
              <a:t>Caliban</a:t>
            </a:r>
            <a:r>
              <a:rPr lang="en-GB" sz="2000" dirty="0">
                <a:latin typeface="Century Gothic" panose="020B0502020202020204" pitchFamily="34" charset="0"/>
              </a:rPr>
              <a:t> </a:t>
            </a:r>
          </a:p>
          <a:p>
            <a:pPr algn="ctr"/>
            <a:r>
              <a:rPr lang="en-GB" sz="1800" dirty="0">
                <a:latin typeface="Century Gothic" panose="020B0502020202020204" pitchFamily="34" charset="0"/>
              </a:rPr>
              <a:t>(Play: </a:t>
            </a:r>
            <a:r>
              <a:rPr lang="en-GB" sz="1800" i="1" dirty="0">
                <a:latin typeface="Century Gothic" panose="020B0502020202020204" pitchFamily="34" charset="0"/>
              </a:rPr>
              <a:t>The Tempest</a:t>
            </a:r>
            <a:r>
              <a:rPr lang="en-GB" sz="1800" dirty="0">
                <a:latin typeface="Century Gothic" panose="020B0502020202020204" pitchFamily="34" charset="0"/>
              </a:rPr>
              <a:t>)</a:t>
            </a:r>
          </a:p>
        </p:txBody>
      </p:sp>
    </p:spTree>
    <p:extLst>
      <p:ext uri="{BB962C8B-B14F-4D97-AF65-F5344CB8AC3E}">
        <p14:creationId xmlns:p14="http://schemas.microsoft.com/office/powerpoint/2010/main" val="5853565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5C830-472C-98B9-9B0B-F1347E8788DE}"/>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43B9BB0E-A750-4E91-8CD8-B92E30144816}"/>
              </a:ext>
            </a:extLst>
          </p:cNvPr>
          <p:cNvGrpSpPr/>
          <p:nvPr/>
        </p:nvGrpSpPr>
        <p:grpSpPr>
          <a:xfrm>
            <a:off x="333656" y="201788"/>
            <a:ext cx="11663610" cy="794133"/>
            <a:chOff x="333656" y="201788"/>
            <a:chExt cx="11663610" cy="794133"/>
          </a:xfrm>
        </p:grpSpPr>
        <p:pic>
          <p:nvPicPr>
            <p:cNvPr id="3" name="Picture 2">
              <a:extLst>
                <a:ext uri="{FF2B5EF4-FFF2-40B4-BE49-F238E27FC236}">
                  <a16:creationId xmlns:a16="http://schemas.microsoft.com/office/drawing/2014/main" id="{F5CEE911-0100-CA62-1F80-8304A574ADA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3656" y="201788"/>
              <a:ext cx="1563055" cy="794133"/>
            </a:xfrm>
            <a:prstGeom prst="rect">
              <a:avLst/>
            </a:prstGeom>
          </p:spPr>
        </p:pic>
        <p:pic>
          <p:nvPicPr>
            <p:cNvPr id="4" name="Picture 3">
              <a:extLst>
                <a:ext uri="{FF2B5EF4-FFF2-40B4-BE49-F238E27FC236}">
                  <a16:creationId xmlns:a16="http://schemas.microsoft.com/office/drawing/2014/main" id="{F170FAFA-593E-2B73-0123-1CFDCC76FEDB}"/>
                </a:ext>
              </a:extLst>
            </p:cNvPr>
            <p:cNvPicPr>
              <a:picLocks noChangeAspect="1"/>
            </p:cNvPicPr>
            <p:nvPr/>
          </p:nvPicPr>
          <p:blipFill>
            <a:blip r:embed="rId3"/>
            <a:stretch>
              <a:fillRect/>
            </a:stretch>
          </p:blipFill>
          <p:spPr>
            <a:xfrm>
              <a:off x="10766265" y="290828"/>
              <a:ext cx="1231001" cy="616049"/>
            </a:xfrm>
            <a:prstGeom prst="rect">
              <a:avLst/>
            </a:prstGeom>
          </p:spPr>
        </p:pic>
      </p:grpSp>
      <p:pic>
        <p:nvPicPr>
          <p:cNvPr id="8" name="Picture 7">
            <a:extLst>
              <a:ext uri="{FF2B5EF4-FFF2-40B4-BE49-F238E27FC236}">
                <a16:creationId xmlns:a16="http://schemas.microsoft.com/office/drawing/2014/main" id="{FECF8763-9951-2CCC-CF81-2F42BE30A1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07262" y="2466157"/>
            <a:ext cx="2048787" cy="2048787"/>
          </a:xfrm>
          <a:prstGeom prst="rect">
            <a:avLst/>
          </a:prstGeom>
          <a:ln w="28575">
            <a:solidFill>
              <a:schemeClr val="tx1"/>
            </a:solidFill>
          </a:ln>
        </p:spPr>
      </p:pic>
      <p:pic>
        <p:nvPicPr>
          <p:cNvPr id="20" name="Picture 19" descr="A cartoon of a person in a garment playing a musical instrument&#10;&#10;Description automatically generated">
            <a:extLst>
              <a:ext uri="{FF2B5EF4-FFF2-40B4-BE49-F238E27FC236}">
                <a16:creationId xmlns:a16="http://schemas.microsoft.com/office/drawing/2014/main" id="{4D91C6E5-4EC9-6E2A-B7D9-6552F31924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53073" y="1756203"/>
            <a:ext cx="1840989" cy="3221568"/>
          </a:xfrm>
          <a:prstGeom prst="rect">
            <a:avLst/>
          </a:prstGeom>
          <a:ln w="28575">
            <a:solidFill>
              <a:schemeClr val="tx1"/>
            </a:solidFill>
          </a:ln>
        </p:spPr>
      </p:pic>
      <p:pic>
        <p:nvPicPr>
          <p:cNvPr id="22" name="Picture 21" descr="A cartoon of a jester juggling oranges&#10;&#10;Description automatically generated">
            <a:extLst>
              <a:ext uri="{FF2B5EF4-FFF2-40B4-BE49-F238E27FC236}">
                <a16:creationId xmlns:a16="http://schemas.microsoft.com/office/drawing/2014/main" id="{555B2363-22B5-5094-2806-90C71C73576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879" y="2441210"/>
            <a:ext cx="2182599" cy="2073734"/>
          </a:xfrm>
          <a:prstGeom prst="rect">
            <a:avLst/>
          </a:prstGeom>
          <a:ln w="28575">
            <a:solidFill>
              <a:schemeClr val="tx1"/>
            </a:solidFill>
          </a:ln>
        </p:spPr>
      </p:pic>
      <p:pic>
        <p:nvPicPr>
          <p:cNvPr id="1026" name="Picture 2">
            <a:extLst>
              <a:ext uri="{FF2B5EF4-FFF2-40B4-BE49-F238E27FC236}">
                <a16:creationId xmlns:a16="http://schemas.microsoft.com/office/drawing/2014/main" id="{2B973A67-F6DF-7DE5-B114-92A5A7E07BF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43941" r="11683"/>
          <a:stretch/>
        </p:blipFill>
        <p:spPr bwMode="auto">
          <a:xfrm>
            <a:off x="7577985" y="1923046"/>
            <a:ext cx="2051357" cy="3011908"/>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7119A3D3-6B46-4354-A812-ED13246ECC40}"/>
              </a:ext>
            </a:extLst>
          </p:cNvPr>
          <p:cNvPicPr>
            <a:picLocks noChangeAspect="1"/>
          </p:cNvPicPr>
          <p:nvPr/>
        </p:nvPicPr>
        <p:blipFill>
          <a:blip r:embed="rId8"/>
          <a:stretch>
            <a:fillRect/>
          </a:stretch>
        </p:blipFill>
        <p:spPr>
          <a:xfrm>
            <a:off x="2562658" y="2640843"/>
            <a:ext cx="2220873" cy="1674467"/>
          </a:xfrm>
          <a:prstGeom prst="rect">
            <a:avLst/>
          </a:prstGeom>
          <a:ln w="38100">
            <a:solidFill>
              <a:schemeClr val="tx1"/>
            </a:solidFill>
          </a:ln>
        </p:spPr>
      </p:pic>
      <p:sp>
        <p:nvSpPr>
          <p:cNvPr id="10" name="TextBox 9">
            <a:extLst>
              <a:ext uri="{FF2B5EF4-FFF2-40B4-BE49-F238E27FC236}">
                <a16:creationId xmlns:a16="http://schemas.microsoft.com/office/drawing/2014/main" id="{A33002FF-1489-11C7-1AF3-8332C4C73FAA}"/>
              </a:ext>
            </a:extLst>
          </p:cNvPr>
          <p:cNvSpPr txBox="1"/>
          <p:nvPr/>
        </p:nvSpPr>
        <p:spPr>
          <a:xfrm>
            <a:off x="304577" y="4514944"/>
            <a:ext cx="1665230" cy="215444"/>
          </a:xfrm>
          <a:prstGeom prst="rect">
            <a:avLst/>
          </a:prstGeom>
          <a:noFill/>
        </p:spPr>
        <p:txBody>
          <a:bodyPr wrap="square">
            <a:spAutoFit/>
          </a:bodyPr>
          <a:lstStyle/>
          <a:p>
            <a:r>
              <a:rPr lang="en-GB" sz="800" b="0" i="0" dirty="0">
                <a:effectLst/>
                <a:latin typeface="Arial" panose="020B0604020202020204" pitchFamily="34" charset="0"/>
              </a:rPr>
              <a:t>© Shakespeare Birthplace Trust</a:t>
            </a:r>
            <a:endParaRPr lang="en-GB" sz="800" dirty="0"/>
          </a:p>
        </p:txBody>
      </p:sp>
      <p:sp>
        <p:nvSpPr>
          <p:cNvPr id="11" name="TextBox 10">
            <a:extLst>
              <a:ext uri="{FF2B5EF4-FFF2-40B4-BE49-F238E27FC236}">
                <a16:creationId xmlns:a16="http://schemas.microsoft.com/office/drawing/2014/main" id="{06E4044F-BC85-676F-3961-531B62F305D9}"/>
              </a:ext>
            </a:extLst>
          </p:cNvPr>
          <p:cNvSpPr txBox="1"/>
          <p:nvPr/>
        </p:nvSpPr>
        <p:spPr>
          <a:xfrm>
            <a:off x="10040952" y="5080508"/>
            <a:ext cx="1665230" cy="215444"/>
          </a:xfrm>
          <a:prstGeom prst="rect">
            <a:avLst/>
          </a:prstGeom>
          <a:noFill/>
        </p:spPr>
        <p:txBody>
          <a:bodyPr wrap="square">
            <a:spAutoFit/>
          </a:bodyPr>
          <a:lstStyle/>
          <a:p>
            <a:r>
              <a:rPr lang="en-GB" sz="800" b="0" i="0" dirty="0">
                <a:effectLst/>
                <a:latin typeface="Arial" panose="020B0604020202020204" pitchFamily="34" charset="0"/>
              </a:rPr>
              <a:t>© Shakespeare Birthplace Trust</a:t>
            </a:r>
            <a:endParaRPr lang="en-GB" sz="800" dirty="0"/>
          </a:p>
        </p:txBody>
      </p:sp>
      <p:sp>
        <p:nvSpPr>
          <p:cNvPr id="13" name="TextBox 12">
            <a:extLst>
              <a:ext uri="{FF2B5EF4-FFF2-40B4-BE49-F238E27FC236}">
                <a16:creationId xmlns:a16="http://schemas.microsoft.com/office/drawing/2014/main" id="{498861E3-7A74-5F50-8817-0321FB7C2DB7}"/>
              </a:ext>
            </a:extLst>
          </p:cNvPr>
          <p:cNvSpPr txBox="1"/>
          <p:nvPr/>
        </p:nvSpPr>
        <p:spPr>
          <a:xfrm>
            <a:off x="5200526" y="4575338"/>
            <a:ext cx="2048788" cy="461665"/>
          </a:xfrm>
          <a:prstGeom prst="rect">
            <a:avLst/>
          </a:prstGeom>
          <a:noFill/>
        </p:spPr>
        <p:txBody>
          <a:bodyPr wrap="square">
            <a:spAutoFit/>
          </a:bodyPr>
          <a:lstStyle/>
          <a:p>
            <a:pPr algn="ctr"/>
            <a:r>
              <a:rPr lang="en-GB" sz="800" dirty="0">
                <a:latin typeface="Calibri" panose="020F0502020204030204" pitchFamily="34" charset="0"/>
              </a:rPr>
              <a:t>Image Courtesy of the </a:t>
            </a:r>
            <a:r>
              <a:rPr lang="en-GB" sz="800" b="0" i="0" u="none" strike="noStrike" dirty="0">
                <a:effectLst/>
                <a:latin typeface="Calibri" panose="020F0502020204030204" pitchFamily="34" charset="0"/>
              </a:rPr>
              <a:t>Shakespeare Birthplace Trust (SBT Collections: </a:t>
            </a:r>
            <a:r>
              <a:rPr lang="en-GB" sz="800" b="0" i="0" u="sng" strike="noStrike" dirty="0">
                <a:effectLst/>
                <a:latin typeface="Calibri" panose="020F0502020204030204" pitchFamily="34" charset="0"/>
                <a:hlinkClick r:id="rId9">
                  <a:extLst>
                    <a:ext uri="{A12FA001-AC4F-418D-AE19-62706E023703}">
                      <ahyp:hlinkClr xmlns:ahyp="http://schemas.microsoft.com/office/drawing/2018/hyperlinkcolor" val="tx"/>
                    </a:ext>
                  </a:extLst>
                </a:hlinkClick>
              </a:rPr>
              <a:t>SBT 2016-13/4</a:t>
            </a:r>
            <a:r>
              <a:rPr lang="en-GB" sz="800" b="0" i="0" u="none" strike="noStrike" dirty="0">
                <a:effectLst/>
                <a:latin typeface="Calibri" panose="020F0502020204030204" pitchFamily="34" charset="0"/>
              </a:rPr>
              <a:t>)</a:t>
            </a:r>
            <a:endParaRPr lang="en-GB" sz="800" dirty="0"/>
          </a:p>
        </p:txBody>
      </p:sp>
      <p:sp>
        <p:nvSpPr>
          <p:cNvPr id="15" name="TextBox 14">
            <a:extLst>
              <a:ext uri="{FF2B5EF4-FFF2-40B4-BE49-F238E27FC236}">
                <a16:creationId xmlns:a16="http://schemas.microsoft.com/office/drawing/2014/main" id="{D1876CE3-2A02-D0C1-E62D-92064020A1C5}"/>
              </a:ext>
            </a:extLst>
          </p:cNvPr>
          <p:cNvSpPr txBox="1"/>
          <p:nvPr/>
        </p:nvSpPr>
        <p:spPr>
          <a:xfrm>
            <a:off x="2747214" y="4423762"/>
            <a:ext cx="1938112" cy="338554"/>
          </a:xfrm>
          <a:prstGeom prst="rect">
            <a:avLst/>
          </a:prstGeom>
          <a:noFill/>
        </p:spPr>
        <p:txBody>
          <a:bodyPr wrap="square">
            <a:spAutoFit/>
          </a:bodyPr>
          <a:lstStyle/>
          <a:p>
            <a:r>
              <a:rPr lang="en-GB" sz="800" b="0" i="0" u="none" strike="noStrike" dirty="0">
                <a:effectLst/>
                <a:latin typeface="Calibri" panose="020F0502020204030204" pitchFamily="34" charset="0"/>
              </a:rPr>
              <a:t>©Shakespeare Birthplace Trust (SBT Collections: </a:t>
            </a:r>
            <a:r>
              <a:rPr lang="en-GB" sz="800" b="0" i="0" u="sng" strike="noStrike" dirty="0">
                <a:effectLst/>
                <a:latin typeface="Calibri" panose="020F0502020204030204" pitchFamily="34" charset="0"/>
                <a:hlinkClick r:id="rId10">
                  <a:extLst>
                    <a:ext uri="{A12FA001-AC4F-418D-AE19-62706E023703}">
                      <ahyp:hlinkClr xmlns:ahyp="http://schemas.microsoft.com/office/drawing/2018/hyperlinkcolor" val="tx"/>
                    </a:ext>
                  </a:extLst>
                </a:hlinkClick>
              </a:rPr>
              <a:t>GL1/1/1979/TWE1</a:t>
            </a:r>
            <a:r>
              <a:rPr lang="en-GB" sz="800" b="0" i="0" u="none" strike="noStrike" dirty="0">
                <a:effectLst/>
                <a:latin typeface="Calibri" panose="020F0502020204030204" pitchFamily="34" charset="0"/>
              </a:rPr>
              <a:t>)</a:t>
            </a:r>
            <a:endParaRPr lang="en-GB" sz="800" dirty="0"/>
          </a:p>
        </p:txBody>
      </p:sp>
      <p:sp>
        <p:nvSpPr>
          <p:cNvPr id="21" name="TextBox 20">
            <a:extLst>
              <a:ext uri="{FF2B5EF4-FFF2-40B4-BE49-F238E27FC236}">
                <a16:creationId xmlns:a16="http://schemas.microsoft.com/office/drawing/2014/main" id="{02BABBEA-16F2-C6A0-B807-C130F292F534}"/>
              </a:ext>
            </a:extLst>
          </p:cNvPr>
          <p:cNvSpPr txBox="1"/>
          <p:nvPr/>
        </p:nvSpPr>
        <p:spPr>
          <a:xfrm>
            <a:off x="7543617" y="5037003"/>
            <a:ext cx="2048788" cy="338554"/>
          </a:xfrm>
          <a:prstGeom prst="rect">
            <a:avLst/>
          </a:prstGeom>
          <a:noFill/>
        </p:spPr>
        <p:txBody>
          <a:bodyPr wrap="square">
            <a:spAutoFit/>
          </a:bodyPr>
          <a:lstStyle/>
          <a:p>
            <a:pPr algn="ctr"/>
            <a:r>
              <a:rPr lang="en-GB" sz="800" dirty="0">
                <a:latin typeface="Calibri" panose="020F0502020204030204" pitchFamily="34" charset="0"/>
              </a:rPr>
              <a:t>Image Courtesy of the </a:t>
            </a:r>
            <a:r>
              <a:rPr lang="en-GB" sz="800" b="0" i="0" u="none" strike="noStrike" dirty="0">
                <a:effectLst/>
                <a:latin typeface="Calibri" panose="020F0502020204030204" pitchFamily="34" charset="0"/>
              </a:rPr>
              <a:t>Shakespeare Birthplace Trust </a:t>
            </a:r>
            <a:endParaRPr lang="en-GB" sz="800" dirty="0"/>
          </a:p>
        </p:txBody>
      </p:sp>
      <p:sp>
        <p:nvSpPr>
          <p:cNvPr id="7" name="TextBox 6">
            <a:extLst>
              <a:ext uri="{FF2B5EF4-FFF2-40B4-BE49-F238E27FC236}">
                <a16:creationId xmlns:a16="http://schemas.microsoft.com/office/drawing/2014/main" id="{8F42BB7B-2281-568D-5245-99418C330467}"/>
              </a:ext>
            </a:extLst>
          </p:cNvPr>
          <p:cNvSpPr txBox="1"/>
          <p:nvPr/>
        </p:nvSpPr>
        <p:spPr>
          <a:xfrm>
            <a:off x="3047343" y="290828"/>
            <a:ext cx="6097314" cy="677108"/>
          </a:xfrm>
          <a:prstGeom prst="rect">
            <a:avLst/>
          </a:prstGeom>
          <a:noFill/>
        </p:spPr>
        <p:txBody>
          <a:bodyPr wrap="square">
            <a:spAutoFit/>
          </a:bodyPr>
          <a:lstStyle/>
          <a:p>
            <a:pPr algn="ctr"/>
            <a:r>
              <a:rPr lang="en-GB" sz="2000" b="1" dirty="0">
                <a:solidFill>
                  <a:schemeClr val="accent1"/>
                </a:solidFill>
                <a:latin typeface="Century Gothic" panose="020B0502020202020204" pitchFamily="34" charset="0"/>
              </a:rPr>
              <a:t>Feste</a:t>
            </a:r>
            <a:endParaRPr lang="en-GB" sz="2000" dirty="0">
              <a:latin typeface="Century Gothic" panose="020B0502020202020204" pitchFamily="34" charset="0"/>
            </a:endParaRPr>
          </a:p>
          <a:p>
            <a:pPr algn="ctr"/>
            <a:r>
              <a:rPr lang="en-GB" sz="1800" dirty="0">
                <a:latin typeface="Century Gothic" panose="020B0502020202020204" pitchFamily="34" charset="0"/>
              </a:rPr>
              <a:t>(Play: </a:t>
            </a:r>
            <a:r>
              <a:rPr lang="en-GB" sz="1800" i="1" dirty="0">
                <a:latin typeface="Century Gothic" panose="020B0502020202020204" pitchFamily="34" charset="0"/>
              </a:rPr>
              <a:t>Twelfth Night</a:t>
            </a:r>
            <a:r>
              <a:rPr lang="en-GB" sz="1800" dirty="0">
                <a:latin typeface="Century Gothic" panose="020B0502020202020204" pitchFamily="34" charset="0"/>
              </a:rPr>
              <a:t>)</a:t>
            </a:r>
          </a:p>
        </p:txBody>
      </p:sp>
    </p:spTree>
    <p:extLst>
      <p:ext uri="{BB962C8B-B14F-4D97-AF65-F5344CB8AC3E}">
        <p14:creationId xmlns:p14="http://schemas.microsoft.com/office/powerpoint/2010/main" val="3159582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83974-5DB8-ACBC-7505-5398BD62F42E}"/>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EA010989-BB8C-9FE8-BA06-BEB88A658C37}"/>
              </a:ext>
            </a:extLst>
          </p:cNvPr>
          <p:cNvGrpSpPr/>
          <p:nvPr/>
        </p:nvGrpSpPr>
        <p:grpSpPr>
          <a:xfrm>
            <a:off x="333656" y="201788"/>
            <a:ext cx="11663610" cy="794133"/>
            <a:chOff x="333656" y="201788"/>
            <a:chExt cx="11663610" cy="794133"/>
          </a:xfrm>
        </p:grpSpPr>
        <p:pic>
          <p:nvPicPr>
            <p:cNvPr id="3" name="Picture 2">
              <a:extLst>
                <a:ext uri="{FF2B5EF4-FFF2-40B4-BE49-F238E27FC236}">
                  <a16:creationId xmlns:a16="http://schemas.microsoft.com/office/drawing/2014/main" id="{E1DD6826-8B37-8CD4-D794-D7A4E973361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3656" y="201788"/>
              <a:ext cx="1563055" cy="794133"/>
            </a:xfrm>
            <a:prstGeom prst="rect">
              <a:avLst/>
            </a:prstGeom>
          </p:spPr>
        </p:pic>
        <p:pic>
          <p:nvPicPr>
            <p:cNvPr id="4" name="Picture 3">
              <a:extLst>
                <a:ext uri="{FF2B5EF4-FFF2-40B4-BE49-F238E27FC236}">
                  <a16:creationId xmlns:a16="http://schemas.microsoft.com/office/drawing/2014/main" id="{8A45A164-14E4-9645-998A-8BF20058B114}"/>
                </a:ext>
              </a:extLst>
            </p:cNvPr>
            <p:cNvPicPr>
              <a:picLocks noChangeAspect="1"/>
            </p:cNvPicPr>
            <p:nvPr/>
          </p:nvPicPr>
          <p:blipFill>
            <a:blip r:embed="rId3"/>
            <a:stretch>
              <a:fillRect/>
            </a:stretch>
          </p:blipFill>
          <p:spPr>
            <a:xfrm>
              <a:off x="10766265" y="290828"/>
              <a:ext cx="1231001" cy="616049"/>
            </a:xfrm>
            <a:prstGeom prst="rect">
              <a:avLst/>
            </a:prstGeom>
          </p:spPr>
        </p:pic>
      </p:grpSp>
      <p:pic>
        <p:nvPicPr>
          <p:cNvPr id="7" name="Picture 6" descr="A colorful tapestry with a couple of people&#10;&#10;Description automatically generated">
            <a:extLst>
              <a:ext uri="{FF2B5EF4-FFF2-40B4-BE49-F238E27FC236}">
                <a16:creationId xmlns:a16="http://schemas.microsoft.com/office/drawing/2014/main" id="{508E5E28-9295-2A8A-FADB-BD0D8B7F25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70177" y="2209798"/>
            <a:ext cx="1619250" cy="2438400"/>
          </a:xfrm>
          <a:prstGeom prst="rect">
            <a:avLst/>
          </a:prstGeom>
          <a:ln w="38100">
            <a:solidFill>
              <a:schemeClr val="tx1"/>
            </a:solidFill>
          </a:ln>
        </p:spPr>
      </p:pic>
      <p:pic>
        <p:nvPicPr>
          <p:cNvPr id="13" name="Picture 12" descr="A tile with a picture of a person and person&#10;&#10;Description automatically generated">
            <a:extLst>
              <a:ext uri="{FF2B5EF4-FFF2-40B4-BE49-F238E27FC236}">
                <a16:creationId xmlns:a16="http://schemas.microsoft.com/office/drawing/2014/main" id="{5F9316AF-CA4C-469E-915A-FD45413D88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33339" y="2498617"/>
            <a:ext cx="1860761" cy="1860761"/>
          </a:xfrm>
          <a:prstGeom prst="rect">
            <a:avLst/>
          </a:prstGeom>
          <a:ln w="38100">
            <a:solidFill>
              <a:schemeClr val="tx1"/>
            </a:solidFill>
          </a:ln>
        </p:spPr>
      </p:pic>
      <p:pic>
        <p:nvPicPr>
          <p:cNvPr id="15" name="Picture 14" descr="A drawing of a person in a dress&#10;&#10;Description automatically generated">
            <a:extLst>
              <a:ext uri="{FF2B5EF4-FFF2-40B4-BE49-F238E27FC236}">
                <a16:creationId xmlns:a16="http://schemas.microsoft.com/office/drawing/2014/main" id="{C0BAD1AB-CFC6-153B-8E7B-01915CF0389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20532" y="1984242"/>
            <a:ext cx="2009054" cy="2889516"/>
          </a:xfrm>
          <a:prstGeom prst="rect">
            <a:avLst/>
          </a:prstGeom>
          <a:ln w="38100">
            <a:solidFill>
              <a:schemeClr val="tx1"/>
            </a:solidFill>
          </a:ln>
        </p:spPr>
      </p:pic>
      <p:pic>
        <p:nvPicPr>
          <p:cNvPr id="19" name="Picture 18" descr="A person holding flowers in her hands&#10;&#10;Description automatically generated">
            <a:extLst>
              <a:ext uri="{FF2B5EF4-FFF2-40B4-BE49-F238E27FC236}">
                <a16:creationId xmlns:a16="http://schemas.microsoft.com/office/drawing/2014/main" id="{ACBB4D04-1B41-75D3-FF00-1941729C5B0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62614" y="1689058"/>
            <a:ext cx="1546249" cy="3334519"/>
          </a:xfrm>
          <a:prstGeom prst="rect">
            <a:avLst/>
          </a:prstGeom>
          <a:ln w="38100">
            <a:solidFill>
              <a:schemeClr val="tx1"/>
            </a:solidFill>
          </a:ln>
        </p:spPr>
      </p:pic>
      <p:pic>
        <p:nvPicPr>
          <p:cNvPr id="23" name="Picture 22" descr="A cartoon of a person in green&#10;&#10;Description automatically generated">
            <a:extLst>
              <a:ext uri="{FF2B5EF4-FFF2-40B4-BE49-F238E27FC236}">
                <a16:creationId xmlns:a16="http://schemas.microsoft.com/office/drawing/2014/main" id="{09866E85-11F7-95CF-8179-E0ECCC8C1AD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71440" y="1984242"/>
            <a:ext cx="985823" cy="2889515"/>
          </a:xfrm>
          <a:prstGeom prst="rect">
            <a:avLst/>
          </a:prstGeom>
          <a:ln w="38100">
            <a:solidFill>
              <a:schemeClr val="tx1"/>
            </a:solidFill>
          </a:ln>
        </p:spPr>
      </p:pic>
      <p:pic>
        <p:nvPicPr>
          <p:cNvPr id="25" name="Picture 24" descr="A cartoon of a person&#10;&#10;Description automatically generated">
            <a:extLst>
              <a:ext uri="{FF2B5EF4-FFF2-40B4-BE49-F238E27FC236}">
                <a16:creationId xmlns:a16="http://schemas.microsoft.com/office/drawing/2014/main" id="{E3AD8DCB-3419-F424-0D29-06DAF03C215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33656" y="1984242"/>
            <a:ext cx="1406679" cy="2889514"/>
          </a:xfrm>
          <a:prstGeom prst="rect">
            <a:avLst/>
          </a:prstGeom>
          <a:ln w="38100">
            <a:solidFill>
              <a:schemeClr val="tx1"/>
            </a:solidFill>
          </a:ln>
        </p:spPr>
      </p:pic>
      <p:sp>
        <p:nvSpPr>
          <p:cNvPr id="6" name="TextBox 5">
            <a:extLst>
              <a:ext uri="{FF2B5EF4-FFF2-40B4-BE49-F238E27FC236}">
                <a16:creationId xmlns:a16="http://schemas.microsoft.com/office/drawing/2014/main" id="{A4B3E0B3-974C-D905-A158-547377C74F2E}"/>
              </a:ext>
            </a:extLst>
          </p:cNvPr>
          <p:cNvSpPr txBox="1"/>
          <p:nvPr/>
        </p:nvSpPr>
        <p:spPr>
          <a:xfrm>
            <a:off x="204380" y="4915855"/>
            <a:ext cx="1665230" cy="215444"/>
          </a:xfrm>
          <a:prstGeom prst="rect">
            <a:avLst/>
          </a:prstGeom>
          <a:noFill/>
        </p:spPr>
        <p:txBody>
          <a:bodyPr wrap="square">
            <a:spAutoFit/>
          </a:bodyPr>
          <a:lstStyle/>
          <a:p>
            <a:r>
              <a:rPr lang="en-GB" sz="800" b="0" i="0" dirty="0">
                <a:effectLst/>
                <a:latin typeface="Arial" panose="020B0604020202020204" pitchFamily="34" charset="0"/>
              </a:rPr>
              <a:t>© Shakespeare Birthplace Trust</a:t>
            </a:r>
            <a:endParaRPr lang="en-GB" sz="800" dirty="0"/>
          </a:p>
        </p:txBody>
      </p:sp>
      <p:sp>
        <p:nvSpPr>
          <p:cNvPr id="9" name="TextBox 8">
            <a:extLst>
              <a:ext uri="{FF2B5EF4-FFF2-40B4-BE49-F238E27FC236}">
                <a16:creationId xmlns:a16="http://schemas.microsoft.com/office/drawing/2014/main" id="{7938A0E9-D279-7BD7-29D0-E07ADD82C660}"/>
              </a:ext>
            </a:extLst>
          </p:cNvPr>
          <p:cNvSpPr txBox="1"/>
          <p:nvPr/>
        </p:nvSpPr>
        <p:spPr>
          <a:xfrm>
            <a:off x="2050932" y="4915854"/>
            <a:ext cx="985823" cy="338554"/>
          </a:xfrm>
          <a:prstGeom prst="rect">
            <a:avLst/>
          </a:prstGeom>
          <a:noFill/>
        </p:spPr>
        <p:txBody>
          <a:bodyPr wrap="square">
            <a:spAutoFit/>
          </a:bodyPr>
          <a:lstStyle/>
          <a:p>
            <a:r>
              <a:rPr lang="en-GB" sz="800" b="0" i="0" dirty="0">
                <a:effectLst/>
                <a:latin typeface="Arial" panose="020B0604020202020204" pitchFamily="34" charset="0"/>
              </a:rPr>
              <a:t>© Shakespeare Birthplace Trust</a:t>
            </a:r>
            <a:endParaRPr lang="en-GB" sz="800" dirty="0"/>
          </a:p>
        </p:txBody>
      </p:sp>
      <p:sp>
        <p:nvSpPr>
          <p:cNvPr id="11" name="TextBox 10">
            <a:extLst>
              <a:ext uri="{FF2B5EF4-FFF2-40B4-BE49-F238E27FC236}">
                <a16:creationId xmlns:a16="http://schemas.microsoft.com/office/drawing/2014/main" id="{F85E5E30-B362-2CCB-9873-BBC17508DA62}"/>
              </a:ext>
            </a:extLst>
          </p:cNvPr>
          <p:cNvSpPr txBox="1"/>
          <p:nvPr/>
        </p:nvSpPr>
        <p:spPr>
          <a:xfrm>
            <a:off x="5682114" y="4698855"/>
            <a:ext cx="1619250" cy="338554"/>
          </a:xfrm>
          <a:prstGeom prst="rect">
            <a:avLst/>
          </a:prstGeom>
          <a:noFill/>
        </p:spPr>
        <p:txBody>
          <a:bodyPr wrap="square">
            <a:spAutoFit/>
          </a:bodyPr>
          <a:lstStyle/>
          <a:p>
            <a:r>
              <a:rPr lang="en-GB" sz="800" b="0" i="0" u="none" strike="noStrike" dirty="0">
                <a:effectLst/>
                <a:latin typeface="Calibri" panose="020F0502020204030204" pitchFamily="34" charset="0"/>
              </a:rPr>
              <a:t>©Tibor Reich Estate (SBT Collections: </a:t>
            </a:r>
            <a:r>
              <a:rPr lang="en-GB" sz="800" b="0" i="0" u="sng" strike="noStrike" dirty="0">
                <a:effectLst/>
                <a:latin typeface="Calibri" panose="020F0502020204030204" pitchFamily="34" charset="0"/>
                <a:hlinkClick r:id="rId10">
                  <a:extLst>
                    <a:ext uri="{A12FA001-AC4F-418D-AE19-62706E023703}">
                      <ahyp:hlinkClr xmlns:ahyp="http://schemas.microsoft.com/office/drawing/2018/hyperlinkcolor" val="tx"/>
                    </a:ext>
                  </a:extLst>
                </a:hlinkClick>
              </a:rPr>
              <a:t>SBT 1972-14/3</a:t>
            </a:r>
            <a:r>
              <a:rPr lang="en-GB" sz="800" b="0" i="0" u="none" strike="noStrike" dirty="0">
                <a:effectLst/>
                <a:latin typeface="Calibri" panose="020F0502020204030204" pitchFamily="34" charset="0"/>
              </a:rPr>
              <a:t>)</a:t>
            </a:r>
            <a:endParaRPr lang="en-GB" sz="800" dirty="0"/>
          </a:p>
        </p:txBody>
      </p:sp>
      <p:sp>
        <p:nvSpPr>
          <p:cNvPr id="14" name="TextBox 13">
            <a:extLst>
              <a:ext uri="{FF2B5EF4-FFF2-40B4-BE49-F238E27FC236}">
                <a16:creationId xmlns:a16="http://schemas.microsoft.com/office/drawing/2014/main" id="{6E9593EA-B32C-48D7-99C8-6AA5CCDD5A7F}"/>
              </a:ext>
            </a:extLst>
          </p:cNvPr>
          <p:cNvSpPr txBox="1"/>
          <p:nvPr/>
        </p:nvSpPr>
        <p:spPr>
          <a:xfrm>
            <a:off x="3333339" y="4423413"/>
            <a:ext cx="1805733" cy="461665"/>
          </a:xfrm>
          <a:prstGeom prst="rect">
            <a:avLst/>
          </a:prstGeom>
          <a:noFill/>
        </p:spPr>
        <p:txBody>
          <a:bodyPr wrap="square">
            <a:spAutoFit/>
          </a:bodyPr>
          <a:lstStyle/>
          <a:p>
            <a:r>
              <a:rPr lang="en-GB" sz="800" b="0" i="0" u="none" strike="noStrike" dirty="0">
                <a:effectLst/>
                <a:latin typeface="Calibri" panose="020F0502020204030204" pitchFamily="34" charset="0"/>
              </a:rPr>
              <a:t>Image Courtesy of the Shakespeare Birthplace Trust (SBT Collections: </a:t>
            </a:r>
            <a:r>
              <a:rPr lang="en-GB" sz="800" b="0" i="0" u="sng" strike="noStrike" dirty="0">
                <a:effectLst/>
                <a:latin typeface="Calibri" panose="020F0502020204030204" pitchFamily="34" charset="0"/>
                <a:hlinkClick r:id="rId11">
                  <a:extLst>
                    <a:ext uri="{A12FA001-AC4F-418D-AE19-62706E023703}">
                      <ahyp:hlinkClr xmlns:ahyp="http://schemas.microsoft.com/office/drawing/2018/hyperlinkcolor" val="tx"/>
                    </a:ext>
                  </a:extLst>
                </a:hlinkClick>
              </a:rPr>
              <a:t>SBT 2023-3/1</a:t>
            </a:r>
            <a:r>
              <a:rPr lang="en-GB" sz="800" b="0" i="0" u="none" strike="noStrike" dirty="0">
                <a:effectLst/>
                <a:latin typeface="Calibri" panose="020F0502020204030204" pitchFamily="34" charset="0"/>
              </a:rPr>
              <a:t>)</a:t>
            </a:r>
            <a:endParaRPr lang="en-GB" sz="800" dirty="0"/>
          </a:p>
        </p:txBody>
      </p:sp>
      <p:sp>
        <p:nvSpPr>
          <p:cNvPr id="17" name="TextBox 16">
            <a:extLst>
              <a:ext uri="{FF2B5EF4-FFF2-40B4-BE49-F238E27FC236}">
                <a16:creationId xmlns:a16="http://schemas.microsoft.com/office/drawing/2014/main" id="{E2587CAA-7355-E096-57BF-E5CDAFF7C01B}"/>
              </a:ext>
            </a:extLst>
          </p:cNvPr>
          <p:cNvSpPr txBox="1"/>
          <p:nvPr/>
        </p:nvSpPr>
        <p:spPr>
          <a:xfrm>
            <a:off x="7623853" y="4962022"/>
            <a:ext cx="1805733" cy="338554"/>
          </a:xfrm>
          <a:prstGeom prst="rect">
            <a:avLst/>
          </a:prstGeom>
          <a:noFill/>
        </p:spPr>
        <p:txBody>
          <a:bodyPr wrap="square">
            <a:spAutoFit/>
          </a:bodyPr>
          <a:lstStyle/>
          <a:p>
            <a:r>
              <a:rPr lang="en-GB" sz="800" b="0" i="0" u="none" strike="noStrike" dirty="0">
                <a:effectLst/>
              </a:rPr>
              <a:t>© Waldo Lanchester Estate (SBT Collections: </a:t>
            </a:r>
            <a:r>
              <a:rPr lang="en-GB" sz="800" b="0" i="0" u="sng" strike="noStrike" dirty="0">
                <a:effectLst/>
                <a:hlinkClick r:id="rId12">
                  <a:extLst>
                    <a:ext uri="{A12FA001-AC4F-418D-AE19-62706E023703}">
                      <ahyp:hlinkClr xmlns:ahyp="http://schemas.microsoft.com/office/drawing/2018/hyperlinkcolor" val="tx"/>
                    </a:ext>
                  </a:extLst>
                </a:hlinkClick>
              </a:rPr>
              <a:t>SBT 2017-13/52</a:t>
            </a:r>
            <a:r>
              <a:rPr lang="en-GB" sz="800" b="0" i="0" u="none" strike="noStrike" dirty="0">
                <a:effectLst/>
              </a:rPr>
              <a:t>)</a:t>
            </a:r>
            <a:endParaRPr lang="en-GB" sz="800" dirty="0"/>
          </a:p>
        </p:txBody>
      </p:sp>
      <p:sp>
        <p:nvSpPr>
          <p:cNvPr id="20" name="TextBox 19">
            <a:extLst>
              <a:ext uri="{FF2B5EF4-FFF2-40B4-BE49-F238E27FC236}">
                <a16:creationId xmlns:a16="http://schemas.microsoft.com/office/drawing/2014/main" id="{3F6C359A-3C23-D70E-E918-DFED4FC93968}"/>
              </a:ext>
            </a:extLst>
          </p:cNvPr>
          <p:cNvSpPr txBox="1"/>
          <p:nvPr/>
        </p:nvSpPr>
        <p:spPr>
          <a:xfrm>
            <a:off x="10471671" y="5061220"/>
            <a:ext cx="728133" cy="215444"/>
          </a:xfrm>
          <a:prstGeom prst="rect">
            <a:avLst/>
          </a:prstGeom>
          <a:noFill/>
        </p:spPr>
        <p:txBody>
          <a:bodyPr wrap="square">
            <a:spAutoFit/>
          </a:bodyPr>
          <a:lstStyle/>
          <a:p>
            <a:r>
              <a:rPr lang="en-GB" sz="800" b="0" i="0" dirty="0">
                <a:solidFill>
                  <a:srgbClr val="000000"/>
                </a:solidFill>
                <a:effectLst/>
                <a:latin typeface="Arial" panose="020B0604020202020204" pitchFamily="34" charset="0"/>
              </a:rPr>
              <a:t>© Jane Ray</a:t>
            </a:r>
            <a:endParaRPr lang="en-GB" sz="800" dirty="0"/>
          </a:p>
        </p:txBody>
      </p:sp>
      <p:sp>
        <p:nvSpPr>
          <p:cNvPr id="10" name="TextBox 9">
            <a:extLst>
              <a:ext uri="{FF2B5EF4-FFF2-40B4-BE49-F238E27FC236}">
                <a16:creationId xmlns:a16="http://schemas.microsoft.com/office/drawing/2014/main" id="{DC4DFE3F-7803-89BB-6EF4-8AEC5F8615C0}"/>
              </a:ext>
            </a:extLst>
          </p:cNvPr>
          <p:cNvSpPr txBox="1"/>
          <p:nvPr/>
        </p:nvSpPr>
        <p:spPr>
          <a:xfrm>
            <a:off x="2421520" y="201788"/>
            <a:ext cx="6097314" cy="677108"/>
          </a:xfrm>
          <a:prstGeom prst="rect">
            <a:avLst/>
          </a:prstGeom>
          <a:noFill/>
        </p:spPr>
        <p:txBody>
          <a:bodyPr wrap="square">
            <a:spAutoFit/>
          </a:bodyPr>
          <a:lstStyle/>
          <a:p>
            <a:pPr algn="ctr"/>
            <a:r>
              <a:rPr lang="en-GB" sz="2000" b="1" dirty="0">
                <a:solidFill>
                  <a:schemeClr val="accent1"/>
                </a:solidFill>
                <a:latin typeface="Century Gothic" panose="020B0502020202020204" pitchFamily="34" charset="0"/>
              </a:rPr>
              <a:t>Juliet</a:t>
            </a:r>
            <a:endParaRPr lang="en-GB" sz="2000" dirty="0">
              <a:latin typeface="Century Gothic" panose="020B0502020202020204" pitchFamily="34" charset="0"/>
            </a:endParaRPr>
          </a:p>
          <a:p>
            <a:pPr algn="ctr"/>
            <a:r>
              <a:rPr lang="en-GB" sz="1800" dirty="0">
                <a:latin typeface="Century Gothic" panose="020B0502020202020204" pitchFamily="34" charset="0"/>
              </a:rPr>
              <a:t>(Play: </a:t>
            </a:r>
            <a:r>
              <a:rPr lang="en-GB" sz="1800" i="1" dirty="0">
                <a:latin typeface="Century Gothic" panose="020B0502020202020204" pitchFamily="34" charset="0"/>
              </a:rPr>
              <a:t>Romeo &amp; Juliet</a:t>
            </a:r>
            <a:r>
              <a:rPr lang="en-GB" sz="1800" dirty="0">
                <a:latin typeface="Century Gothic" panose="020B0502020202020204" pitchFamily="34" charset="0"/>
              </a:rPr>
              <a:t>)</a:t>
            </a:r>
          </a:p>
        </p:txBody>
      </p:sp>
    </p:spTree>
    <p:extLst>
      <p:ext uri="{BB962C8B-B14F-4D97-AF65-F5344CB8AC3E}">
        <p14:creationId xmlns:p14="http://schemas.microsoft.com/office/powerpoint/2010/main" val="1492559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5CDA1-21D0-F1AB-4D37-A9976985A18A}"/>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2F721D2A-F231-0AF5-16E9-161A3CA6A97B}"/>
              </a:ext>
            </a:extLst>
          </p:cNvPr>
          <p:cNvGrpSpPr/>
          <p:nvPr/>
        </p:nvGrpSpPr>
        <p:grpSpPr>
          <a:xfrm>
            <a:off x="333656" y="201788"/>
            <a:ext cx="11663610" cy="794133"/>
            <a:chOff x="333656" y="201788"/>
            <a:chExt cx="11663610" cy="794133"/>
          </a:xfrm>
        </p:grpSpPr>
        <p:pic>
          <p:nvPicPr>
            <p:cNvPr id="3" name="Picture 2">
              <a:extLst>
                <a:ext uri="{FF2B5EF4-FFF2-40B4-BE49-F238E27FC236}">
                  <a16:creationId xmlns:a16="http://schemas.microsoft.com/office/drawing/2014/main" id="{BB257E5C-5258-599A-72FD-575C4EF8949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3656" y="201788"/>
              <a:ext cx="1563055" cy="794133"/>
            </a:xfrm>
            <a:prstGeom prst="rect">
              <a:avLst/>
            </a:prstGeom>
          </p:spPr>
        </p:pic>
        <p:pic>
          <p:nvPicPr>
            <p:cNvPr id="4" name="Picture 3">
              <a:extLst>
                <a:ext uri="{FF2B5EF4-FFF2-40B4-BE49-F238E27FC236}">
                  <a16:creationId xmlns:a16="http://schemas.microsoft.com/office/drawing/2014/main" id="{3256E232-2B4B-73B3-B48E-26181B1672F7}"/>
                </a:ext>
              </a:extLst>
            </p:cNvPr>
            <p:cNvPicPr>
              <a:picLocks noChangeAspect="1"/>
            </p:cNvPicPr>
            <p:nvPr/>
          </p:nvPicPr>
          <p:blipFill>
            <a:blip r:embed="rId3"/>
            <a:stretch>
              <a:fillRect/>
            </a:stretch>
          </p:blipFill>
          <p:spPr>
            <a:xfrm>
              <a:off x="10766265" y="290828"/>
              <a:ext cx="1231001" cy="616049"/>
            </a:xfrm>
            <a:prstGeom prst="rect">
              <a:avLst/>
            </a:prstGeom>
          </p:spPr>
        </p:pic>
      </p:grpSp>
      <p:pic>
        <p:nvPicPr>
          <p:cNvPr id="8" name="Picture 7" descr="A painting of two people&#10;&#10;Description automatically generated">
            <a:extLst>
              <a:ext uri="{FF2B5EF4-FFF2-40B4-BE49-F238E27FC236}">
                <a16:creationId xmlns:a16="http://schemas.microsoft.com/office/drawing/2014/main" id="{39F95D7F-155D-BB0C-D6B1-FCBA2615A1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7837" y="2119921"/>
            <a:ext cx="1581150" cy="2305050"/>
          </a:xfrm>
          <a:prstGeom prst="rect">
            <a:avLst/>
          </a:prstGeom>
          <a:ln w="38100">
            <a:solidFill>
              <a:schemeClr val="tx1"/>
            </a:solidFill>
          </a:ln>
        </p:spPr>
      </p:pic>
      <p:pic>
        <p:nvPicPr>
          <p:cNvPr id="10" name="Picture 9" descr="A drawing of a person in a dress&#10;&#10;Description automatically generated">
            <a:extLst>
              <a:ext uri="{FF2B5EF4-FFF2-40B4-BE49-F238E27FC236}">
                <a16:creationId xmlns:a16="http://schemas.microsoft.com/office/drawing/2014/main" id="{7BE38C56-993A-B5C0-F64E-C17721B348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34960" y="2225099"/>
            <a:ext cx="1524000" cy="2200275"/>
          </a:xfrm>
          <a:prstGeom prst="rect">
            <a:avLst/>
          </a:prstGeom>
          <a:ln w="38100">
            <a:solidFill>
              <a:schemeClr val="tx1"/>
            </a:solidFill>
          </a:ln>
        </p:spPr>
      </p:pic>
      <p:pic>
        <p:nvPicPr>
          <p:cNvPr id="12" name="Picture 11" descr="A cartoon of a person with long hair&#10;&#10;Description automatically generated">
            <a:extLst>
              <a:ext uri="{FF2B5EF4-FFF2-40B4-BE49-F238E27FC236}">
                <a16:creationId xmlns:a16="http://schemas.microsoft.com/office/drawing/2014/main" id="{4C3E2A49-1D4D-9365-0B8A-82A34C5F462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85309" y="1596443"/>
            <a:ext cx="1444029" cy="3665113"/>
          </a:xfrm>
          <a:prstGeom prst="rect">
            <a:avLst/>
          </a:prstGeom>
          <a:ln w="38100">
            <a:solidFill>
              <a:schemeClr val="tx1"/>
            </a:solidFill>
          </a:ln>
        </p:spPr>
      </p:pic>
      <p:pic>
        <p:nvPicPr>
          <p:cNvPr id="16" name="Picture 15" descr="A cartoon of a person in a green dress&#10;&#10;Description automatically generated">
            <a:extLst>
              <a:ext uri="{FF2B5EF4-FFF2-40B4-BE49-F238E27FC236}">
                <a16:creationId xmlns:a16="http://schemas.microsoft.com/office/drawing/2014/main" id="{CE7D0AA3-6D7E-03C8-C907-525D0E41C62F}"/>
              </a:ext>
            </a:extLst>
          </p:cNvPr>
          <p:cNvPicPr>
            <a:picLocks noChangeAspect="1"/>
          </p:cNvPicPr>
          <p:nvPr/>
        </p:nvPicPr>
        <p:blipFill>
          <a:blip r:embed="rId7">
            <a:extLst>
              <a:ext uri="{28A0092B-C50C-407E-A947-70E740481C1C}">
                <a14:useLocalDpi xmlns:a14="http://schemas.microsoft.com/office/drawing/2010/main" val="0"/>
              </a:ext>
            </a:extLst>
          </a:blip>
          <a:srcRect r="17414"/>
          <a:stretch/>
        </p:blipFill>
        <p:spPr>
          <a:xfrm>
            <a:off x="240711" y="1770643"/>
            <a:ext cx="1656000" cy="3086163"/>
          </a:xfrm>
          <a:prstGeom prst="rect">
            <a:avLst/>
          </a:prstGeom>
          <a:ln w="38100">
            <a:solidFill>
              <a:schemeClr val="tx1"/>
            </a:solidFill>
          </a:ln>
        </p:spPr>
      </p:pic>
      <p:pic>
        <p:nvPicPr>
          <p:cNvPr id="20" name="Picture 19" descr="A person in a robe holding a scale&#10;&#10;Description automatically generated">
            <a:extLst>
              <a:ext uri="{FF2B5EF4-FFF2-40B4-BE49-F238E27FC236}">
                <a16:creationId xmlns:a16="http://schemas.microsoft.com/office/drawing/2014/main" id="{86512CBE-36DD-DBC1-A9C4-EA64FD10BB8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52105" y="1991601"/>
            <a:ext cx="2134129" cy="2768600"/>
          </a:xfrm>
          <a:prstGeom prst="rect">
            <a:avLst/>
          </a:prstGeom>
          <a:ln w="38100">
            <a:solidFill>
              <a:schemeClr val="tx1"/>
            </a:solidFill>
          </a:ln>
        </p:spPr>
      </p:pic>
      <p:pic>
        <p:nvPicPr>
          <p:cNvPr id="22" name="Picture 21" descr="A person in a garment&#10;&#10;Description automatically generated">
            <a:extLst>
              <a:ext uri="{FF2B5EF4-FFF2-40B4-BE49-F238E27FC236}">
                <a16:creationId xmlns:a16="http://schemas.microsoft.com/office/drawing/2014/main" id="{2EDB4E03-5C9D-EF74-5437-CA97C54557D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070590" y="1770643"/>
            <a:ext cx="2158988" cy="3210516"/>
          </a:xfrm>
          <a:prstGeom prst="rect">
            <a:avLst/>
          </a:prstGeom>
          <a:ln w="38100">
            <a:solidFill>
              <a:schemeClr val="tx1"/>
            </a:solidFill>
          </a:ln>
        </p:spPr>
      </p:pic>
      <p:sp>
        <p:nvSpPr>
          <p:cNvPr id="7" name="TextBox 6">
            <a:extLst>
              <a:ext uri="{FF2B5EF4-FFF2-40B4-BE49-F238E27FC236}">
                <a16:creationId xmlns:a16="http://schemas.microsoft.com/office/drawing/2014/main" id="{511F3D5D-5938-67BC-44F1-47D70556D53D}"/>
              </a:ext>
            </a:extLst>
          </p:cNvPr>
          <p:cNvSpPr txBox="1"/>
          <p:nvPr/>
        </p:nvSpPr>
        <p:spPr>
          <a:xfrm>
            <a:off x="6187838" y="4595196"/>
            <a:ext cx="1677370" cy="338554"/>
          </a:xfrm>
          <a:prstGeom prst="rect">
            <a:avLst/>
          </a:prstGeom>
          <a:noFill/>
        </p:spPr>
        <p:txBody>
          <a:bodyPr wrap="square">
            <a:spAutoFit/>
          </a:bodyPr>
          <a:lstStyle/>
          <a:p>
            <a:pPr algn="ctr"/>
            <a:r>
              <a:rPr lang="en-GB" sz="800" i="0" dirty="0">
                <a:effectLst/>
                <a:latin typeface="Arial" panose="020B0604020202020204" pitchFamily="34" charset="0"/>
              </a:rPr>
              <a:t>Image Courtesy of the Shakespeare Birthplace Trust</a:t>
            </a:r>
            <a:endParaRPr lang="en-GB" sz="800" dirty="0"/>
          </a:p>
        </p:txBody>
      </p:sp>
      <p:sp>
        <p:nvSpPr>
          <p:cNvPr id="6" name="TextBox 5">
            <a:extLst>
              <a:ext uri="{FF2B5EF4-FFF2-40B4-BE49-F238E27FC236}">
                <a16:creationId xmlns:a16="http://schemas.microsoft.com/office/drawing/2014/main" id="{AEEA0F43-113A-6F96-D461-7AB5290BB86C}"/>
              </a:ext>
            </a:extLst>
          </p:cNvPr>
          <p:cNvSpPr txBox="1"/>
          <p:nvPr/>
        </p:nvSpPr>
        <p:spPr>
          <a:xfrm>
            <a:off x="297192" y="4907942"/>
            <a:ext cx="1665230" cy="215444"/>
          </a:xfrm>
          <a:prstGeom prst="rect">
            <a:avLst/>
          </a:prstGeom>
          <a:noFill/>
        </p:spPr>
        <p:txBody>
          <a:bodyPr wrap="square">
            <a:spAutoFit/>
          </a:bodyPr>
          <a:lstStyle/>
          <a:p>
            <a:r>
              <a:rPr lang="en-GB" sz="800" b="0" i="0" dirty="0">
                <a:effectLst/>
                <a:latin typeface="Arial" panose="020B0604020202020204" pitchFamily="34" charset="0"/>
              </a:rPr>
              <a:t>© Shakespeare Birthplace Trust</a:t>
            </a:r>
            <a:endParaRPr lang="en-GB" sz="800" dirty="0"/>
          </a:p>
        </p:txBody>
      </p:sp>
      <p:sp>
        <p:nvSpPr>
          <p:cNvPr id="9" name="TextBox 8">
            <a:extLst>
              <a:ext uri="{FF2B5EF4-FFF2-40B4-BE49-F238E27FC236}">
                <a16:creationId xmlns:a16="http://schemas.microsoft.com/office/drawing/2014/main" id="{C011EF54-4B0B-9352-5AA1-5303F027969C}"/>
              </a:ext>
            </a:extLst>
          </p:cNvPr>
          <p:cNvSpPr txBox="1"/>
          <p:nvPr/>
        </p:nvSpPr>
        <p:spPr>
          <a:xfrm>
            <a:off x="2107677" y="5409094"/>
            <a:ext cx="1082995" cy="338554"/>
          </a:xfrm>
          <a:prstGeom prst="rect">
            <a:avLst/>
          </a:prstGeom>
          <a:noFill/>
        </p:spPr>
        <p:txBody>
          <a:bodyPr wrap="square">
            <a:spAutoFit/>
          </a:bodyPr>
          <a:lstStyle/>
          <a:p>
            <a:pPr algn="ctr"/>
            <a:r>
              <a:rPr lang="en-GB" sz="800" b="0" i="0" dirty="0">
                <a:effectLst/>
                <a:latin typeface="Arial" panose="020B0604020202020204" pitchFamily="34" charset="0"/>
              </a:rPr>
              <a:t>© Shakespeare Birthplace Trust</a:t>
            </a:r>
            <a:endParaRPr lang="en-GB" sz="800" dirty="0"/>
          </a:p>
        </p:txBody>
      </p:sp>
      <p:sp>
        <p:nvSpPr>
          <p:cNvPr id="14" name="TextBox 13">
            <a:extLst>
              <a:ext uri="{FF2B5EF4-FFF2-40B4-BE49-F238E27FC236}">
                <a16:creationId xmlns:a16="http://schemas.microsoft.com/office/drawing/2014/main" id="{A9894CB3-5564-7127-1D5A-F74678425271}"/>
              </a:ext>
            </a:extLst>
          </p:cNvPr>
          <p:cNvSpPr txBox="1"/>
          <p:nvPr/>
        </p:nvSpPr>
        <p:spPr>
          <a:xfrm>
            <a:off x="8107625" y="5032029"/>
            <a:ext cx="2084917" cy="461665"/>
          </a:xfrm>
          <a:prstGeom prst="rect">
            <a:avLst/>
          </a:prstGeom>
          <a:noFill/>
        </p:spPr>
        <p:txBody>
          <a:bodyPr wrap="square">
            <a:spAutoFit/>
          </a:bodyPr>
          <a:lstStyle/>
          <a:p>
            <a:pPr algn="ctr"/>
            <a:r>
              <a:rPr lang="en-GB" sz="800" b="0" i="0" u="none" strike="noStrike" dirty="0">
                <a:solidFill>
                  <a:srgbClr val="000000"/>
                </a:solidFill>
                <a:effectLst/>
                <a:latin typeface="Calibri" panose="020F0502020204030204" pitchFamily="34" charset="0"/>
              </a:rPr>
              <a:t>Image Courtesy of the Shakespeare Birthplace Trust  (SBT Collections: PC 72.19 1888 London LYC) </a:t>
            </a:r>
            <a:endParaRPr lang="en-GB" sz="800" dirty="0"/>
          </a:p>
        </p:txBody>
      </p:sp>
      <p:sp>
        <p:nvSpPr>
          <p:cNvPr id="17" name="TextBox 16">
            <a:extLst>
              <a:ext uri="{FF2B5EF4-FFF2-40B4-BE49-F238E27FC236}">
                <a16:creationId xmlns:a16="http://schemas.microsoft.com/office/drawing/2014/main" id="{16BC3869-ED8B-35E0-553E-8DFC225418DD}"/>
              </a:ext>
            </a:extLst>
          </p:cNvPr>
          <p:cNvSpPr txBox="1"/>
          <p:nvPr/>
        </p:nvSpPr>
        <p:spPr>
          <a:xfrm>
            <a:off x="10359795" y="4485188"/>
            <a:ext cx="1637471" cy="461665"/>
          </a:xfrm>
          <a:prstGeom prst="rect">
            <a:avLst/>
          </a:prstGeom>
          <a:noFill/>
        </p:spPr>
        <p:txBody>
          <a:bodyPr wrap="square">
            <a:spAutoFit/>
          </a:bodyPr>
          <a:lstStyle/>
          <a:p>
            <a:pPr algn="ctr"/>
            <a:r>
              <a:rPr lang="en-GB" sz="800" b="0" i="0" u="none" strike="noStrike" dirty="0">
                <a:effectLst/>
                <a:latin typeface="Calibri" panose="020F0502020204030204" pitchFamily="34" charset="0"/>
              </a:rPr>
              <a:t>Image Copyright of Waldo Lanchester Estate (SBT Collections: </a:t>
            </a:r>
            <a:r>
              <a:rPr lang="en-GB" sz="800" b="0" i="0" u="sng" strike="noStrike" dirty="0">
                <a:effectLst/>
                <a:latin typeface="Calibri" panose="020F0502020204030204" pitchFamily="34" charset="0"/>
                <a:hlinkClick r:id="rId10">
                  <a:extLst>
                    <a:ext uri="{A12FA001-AC4F-418D-AE19-62706E023703}">
                      <ahyp:hlinkClr xmlns:ahyp="http://schemas.microsoft.com/office/drawing/2018/hyperlinkcolor" val="tx"/>
                    </a:ext>
                  </a:extLst>
                </a:hlinkClick>
              </a:rPr>
              <a:t>SBT 2017-13/29</a:t>
            </a:r>
            <a:r>
              <a:rPr lang="en-GB" sz="800" b="0" i="0" u="none" strike="noStrike" dirty="0">
                <a:effectLst/>
                <a:latin typeface="Calibri" panose="020F0502020204030204" pitchFamily="34" charset="0"/>
              </a:rPr>
              <a:t>)</a:t>
            </a:r>
            <a:endParaRPr lang="en-GB" sz="800" dirty="0"/>
          </a:p>
        </p:txBody>
      </p:sp>
      <p:sp>
        <p:nvSpPr>
          <p:cNvPr id="21" name="TextBox 20">
            <a:extLst>
              <a:ext uri="{FF2B5EF4-FFF2-40B4-BE49-F238E27FC236}">
                <a16:creationId xmlns:a16="http://schemas.microsoft.com/office/drawing/2014/main" id="{8127F08D-09AF-FE46-39C7-CE597B09833C}"/>
              </a:ext>
            </a:extLst>
          </p:cNvPr>
          <p:cNvSpPr txBox="1"/>
          <p:nvPr/>
        </p:nvSpPr>
        <p:spPr>
          <a:xfrm>
            <a:off x="3711436" y="4892553"/>
            <a:ext cx="2174797" cy="338554"/>
          </a:xfrm>
          <a:prstGeom prst="rect">
            <a:avLst/>
          </a:prstGeom>
          <a:noFill/>
        </p:spPr>
        <p:txBody>
          <a:bodyPr wrap="square">
            <a:spAutoFit/>
          </a:bodyPr>
          <a:lstStyle/>
          <a:p>
            <a:pPr algn="ctr"/>
            <a:r>
              <a:rPr lang="en-GB" sz="800" b="0" i="0" u="none" strike="noStrike" dirty="0">
                <a:solidFill>
                  <a:srgbClr val="000000"/>
                </a:solidFill>
                <a:effectLst/>
                <a:latin typeface="Calibri" panose="020F0502020204030204" pitchFamily="34" charset="0"/>
              </a:rPr>
              <a:t>Image Courtesy of the Shakespeare Birthplace Trust  </a:t>
            </a:r>
            <a:endParaRPr lang="en-GB" sz="800" dirty="0"/>
          </a:p>
        </p:txBody>
      </p:sp>
      <p:sp>
        <p:nvSpPr>
          <p:cNvPr id="13" name="TextBox 12">
            <a:extLst>
              <a:ext uri="{FF2B5EF4-FFF2-40B4-BE49-F238E27FC236}">
                <a16:creationId xmlns:a16="http://schemas.microsoft.com/office/drawing/2014/main" id="{893669DE-92AD-3291-63B6-F6008D2676EF}"/>
              </a:ext>
            </a:extLst>
          </p:cNvPr>
          <p:cNvSpPr txBox="1"/>
          <p:nvPr/>
        </p:nvSpPr>
        <p:spPr>
          <a:xfrm>
            <a:off x="3139180" y="253822"/>
            <a:ext cx="6097314" cy="677108"/>
          </a:xfrm>
          <a:prstGeom prst="rect">
            <a:avLst/>
          </a:prstGeom>
          <a:noFill/>
        </p:spPr>
        <p:txBody>
          <a:bodyPr wrap="square">
            <a:spAutoFit/>
          </a:bodyPr>
          <a:lstStyle/>
          <a:p>
            <a:pPr algn="ctr"/>
            <a:r>
              <a:rPr lang="en-GB" sz="2000" b="1" dirty="0">
                <a:solidFill>
                  <a:schemeClr val="accent1"/>
                </a:solidFill>
                <a:latin typeface="Century Gothic" panose="020B0502020202020204" pitchFamily="34" charset="0"/>
              </a:rPr>
              <a:t>Lady Macbeth</a:t>
            </a:r>
            <a:endParaRPr lang="en-GB" sz="2000" dirty="0">
              <a:latin typeface="Century Gothic" panose="020B0502020202020204" pitchFamily="34" charset="0"/>
            </a:endParaRPr>
          </a:p>
          <a:p>
            <a:pPr algn="ctr"/>
            <a:r>
              <a:rPr lang="en-GB" sz="1800" dirty="0">
                <a:latin typeface="Century Gothic" panose="020B0502020202020204" pitchFamily="34" charset="0"/>
              </a:rPr>
              <a:t>(Play</a:t>
            </a:r>
            <a:r>
              <a:rPr lang="en-GB" dirty="0">
                <a:latin typeface="Century Gothic" panose="020B0502020202020204" pitchFamily="34" charset="0"/>
              </a:rPr>
              <a:t>: </a:t>
            </a:r>
            <a:r>
              <a:rPr lang="en-GB" i="1" dirty="0">
                <a:latin typeface="Century Gothic" panose="020B0502020202020204" pitchFamily="34" charset="0"/>
              </a:rPr>
              <a:t>Macbeth</a:t>
            </a:r>
            <a:r>
              <a:rPr lang="en-GB" sz="1800" dirty="0">
                <a:latin typeface="Century Gothic" panose="020B0502020202020204" pitchFamily="34" charset="0"/>
              </a:rPr>
              <a:t>)</a:t>
            </a:r>
          </a:p>
        </p:txBody>
      </p:sp>
    </p:spTree>
    <p:extLst>
      <p:ext uri="{BB962C8B-B14F-4D97-AF65-F5344CB8AC3E}">
        <p14:creationId xmlns:p14="http://schemas.microsoft.com/office/powerpoint/2010/main" val="2892068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E351A-D39C-ECE5-8633-53043F6BCD76}"/>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4DC8B719-5AFC-A833-1DA0-49576BE26960}"/>
              </a:ext>
            </a:extLst>
          </p:cNvPr>
          <p:cNvGrpSpPr/>
          <p:nvPr/>
        </p:nvGrpSpPr>
        <p:grpSpPr>
          <a:xfrm>
            <a:off x="333656" y="201788"/>
            <a:ext cx="11663610" cy="794133"/>
            <a:chOff x="333656" y="201788"/>
            <a:chExt cx="11663610" cy="794133"/>
          </a:xfrm>
        </p:grpSpPr>
        <p:pic>
          <p:nvPicPr>
            <p:cNvPr id="3" name="Picture 2">
              <a:extLst>
                <a:ext uri="{FF2B5EF4-FFF2-40B4-BE49-F238E27FC236}">
                  <a16:creationId xmlns:a16="http://schemas.microsoft.com/office/drawing/2014/main" id="{4B9076A8-E04E-8D32-BC7D-0F4C2BC0EC2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3656" y="201788"/>
              <a:ext cx="1563055" cy="794133"/>
            </a:xfrm>
            <a:prstGeom prst="rect">
              <a:avLst/>
            </a:prstGeom>
          </p:spPr>
        </p:pic>
        <p:pic>
          <p:nvPicPr>
            <p:cNvPr id="4" name="Picture 3">
              <a:extLst>
                <a:ext uri="{FF2B5EF4-FFF2-40B4-BE49-F238E27FC236}">
                  <a16:creationId xmlns:a16="http://schemas.microsoft.com/office/drawing/2014/main" id="{DD17F8C7-263E-A49A-B6C0-1B76E515B753}"/>
                </a:ext>
              </a:extLst>
            </p:cNvPr>
            <p:cNvPicPr>
              <a:picLocks noChangeAspect="1"/>
            </p:cNvPicPr>
            <p:nvPr/>
          </p:nvPicPr>
          <p:blipFill>
            <a:blip r:embed="rId3"/>
            <a:stretch>
              <a:fillRect/>
            </a:stretch>
          </p:blipFill>
          <p:spPr>
            <a:xfrm>
              <a:off x="10766265" y="290828"/>
              <a:ext cx="1231001" cy="616049"/>
            </a:xfrm>
            <a:prstGeom prst="rect">
              <a:avLst/>
            </a:prstGeom>
          </p:spPr>
        </p:pic>
      </p:grpSp>
      <p:pic>
        <p:nvPicPr>
          <p:cNvPr id="7" name="Picture 6" descr="A person in a kilt&#10;&#10;Description automatically generated">
            <a:extLst>
              <a:ext uri="{FF2B5EF4-FFF2-40B4-BE49-F238E27FC236}">
                <a16:creationId xmlns:a16="http://schemas.microsoft.com/office/drawing/2014/main" id="{BFC9AA3D-D343-6B98-565D-109CA3459A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90033" y="2211514"/>
            <a:ext cx="1442918" cy="2331374"/>
          </a:xfrm>
          <a:prstGeom prst="rect">
            <a:avLst/>
          </a:prstGeom>
          <a:ln w="38100">
            <a:solidFill>
              <a:schemeClr val="tx1"/>
            </a:solidFill>
          </a:ln>
        </p:spPr>
      </p:pic>
      <p:pic>
        <p:nvPicPr>
          <p:cNvPr id="9" name="Picture 8" descr="A cartoon of a person in a kilt&#10;&#10;Description automatically generated">
            <a:extLst>
              <a:ext uri="{FF2B5EF4-FFF2-40B4-BE49-F238E27FC236}">
                <a16:creationId xmlns:a16="http://schemas.microsoft.com/office/drawing/2014/main" id="{0B0581E0-FF4B-1543-3796-5ACD92BD71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9175" y="2211514"/>
            <a:ext cx="1423839" cy="2434971"/>
          </a:xfrm>
          <a:prstGeom prst="rect">
            <a:avLst/>
          </a:prstGeom>
          <a:ln w="38100">
            <a:solidFill>
              <a:schemeClr val="tx1"/>
            </a:solidFill>
          </a:ln>
        </p:spPr>
      </p:pic>
      <p:grpSp>
        <p:nvGrpSpPr>
          <p:cNvPr id="14" name="Group 13">
            <a:extLst>
              <a:ext uri="{FF2B5EF4-FFF2-40B4-BE49-F238E27FC236}">
                <a16:creationId xmlns:a16="http://schemas.microsoft.com/office/drawing/2014/main" id="{27174E9B-1D36-D7CD-AF71-72A904533CE4}"/>
              </a:ext>
            </a:extLst>
          </p:cNvPr>
          <p:cNvGrpSpPr/>
          <p:nvPr/>
        </p:nvGrpSpPr>
        <p:grpSpPr>
          <a:xfrm>
            <a:off x="7700296" y="1685460"/>
            <a:ext cx="2157445" cy="3812399"/>
            <a:chOff x="5741415" y="1691064"/>
            <a:chExt cx="2157445" cy="3812399"/>
          </a:xfrm>
        </p:grpSpPr>
        <p:pic>
          <p:nvPicPr>
            <p:cNvPr id="8" name="Picture 7">
              <a:extLst>
                <a:ext uri="{FF2B5EF4-FFF2-40B4-BE49-F238E27FC236}">
                  <a16:creationId xmlns:a16="http://schemas.microsoft.com/office/drawing/2014/main" id="{82F2DAB7-BA52-ECB5-9FB4-0C12923C112D}"/>
                </a:ext>
              </a:extLst>
            </p:cNvPr>
            <p:cNvPicPr>
              <a:picLocks noChangeAspect="1"/>
            </p:cNvPicPr>
            <p:nvPr/>
          </p:nvPicPr>
          <p:blipFill>
            <a:blip r:embed="rId6"/>
            <a:stretch>
              <a:fillRect/>
            </a:stretch>
          </p:blipFill>
          <p:spPr>
            <a:xfrm>
              <a:off x="5741415" y="1691064"/>
              <a:ext cx="1908502" cy="3475870"/>
            </a:xfrm>
            <a:prstGeom prst="rect">
              <a:avLst/>
            </a:prstGeom>
            <a:ln w="38100">
              <a:solidFill>
                <a:schemeClr val="tx1"/>
              </a:solidFill>
            </a:ln>
          </p:spPr>
        </p:pic>
        <p:sp>
          <p:nvSpPr>
            <p:cNvPr id="11" name="TextBox 10">
              <a:extLst>
                <a:ext uri="{FF2B5EF4-FFF2-40B4-BE49-F238E27FC236}">
                  <a16:creationId xmlns:a16="http://schemas.microsoft.com/office/drawing/2014/main" id="{2005DB57-639F-BB81-AE0A-48194F1AD000}"/>
                </a:ext>
              </a:extLst>
            </p:cNvPr>
            <p:cNvSpPr txBox="1"/>
            <p:nvPr/>
          </p:nvSpPr>
          <p:spPr>
            <a:xfrm>
              <a:off x="5895838" y="5288019"/>
              <a:ext cx="2003022" cy="215444"/>
            </a:xfrm>
            <a:prstGeom prst="rect">
              <a:avLst/>
            </a:prstGeom>
            <a:noFill/>
          </p:spPr>
          <p:txBody>
            <a:bodyPr wrap="square">
              <a:spAutoFit/>
            </a:bodyPr>
            <a:lstStyle/>
            <a:p>
              <a:r>
                <a:rPr lang="en-GB" sz="800" b="0" i="0" dirty="0">
                  <a:effectLst/>
                  <a:latin typeface="Arial" panose="020B0604020202020204" pitchFamily="34" charset="0"/>
                </a:rPr>
                <a:t>© Shakespeare Birthplace Trust</a:t>
              </a:r>
              <a:endParaRPr lang="en-GB" sz="800" dirty="0"/>
            </a:p>
          </p:txBody>
        </p:sp>
      </p:grpSp>
      <p:grpSp>
        <p:nvGrpSpPr>
          <p:cNvPr id="15" name="Group 14">
            <a:extLst>
              <a:ext uri="{FF2B5EF4-FFF2-40B4-BE49-F238E27FC236}">
                <a16:creationId xmlns:a16="http://schemas.microsoft.com/office/drawing/2014/main" id="{EAA3FB47-EF3A-C53E-CBE4-2B358C6ADA65}"/>
              </a:ext>
            </a:extLst>
          </p:cNvPr>
          <p:cNvGrpSpPr/>
          <p:nvPr/>
        </p:nvGrpSpPr>
        <p:grpSpPr>
          <a:xfrm>
            <a:off x="9876143" y="1826666"/>
            <a:ext cx="2160290" cy="3617278"/>
            <a:chOff x="9004178" y="1670741"/>
            <a:chExt cx="2160290" cy="3617278"/>
          </a:xfrm>
        </p:grpSpPr>
        <p:pic>
          <p:nvPicPr>
            <p:cNvPr id="3074" name="Picture 2" descr="GL4/1/2/1976/MAC. Joe Cocks Studio Collection. Macbeth was performed at The Other Place in 1976. This production was directed by Trevor Nunn and designed by John Napier. With Ian McKellen as Macbeth and Judi Dench as Lady Macbeth.   35mm Kodak Tri-X b/w negative. 76-T587, Film D, frame 18.">
              <a:extLst>
                <a:ext uri="{FF2B5EF4-FFF2-40B4-BE49-F238E27FC236}">
                  <a16:creationId xmlns:a16="http://schemas.microsoft.com/office/drawing/2014/main" id="{998B1E22-3095-1EAD-F948-B3588AF086F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04178" y="1670741"/>
              <a:ext cx="2160290" cy="3239311"/>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EEE96CE4-399D-39FA-83E2-D9F689225AED}"/>
                </a:ext>
              </a:extLst>
            </p:cNvPr>
            <p:cNvSpPr txBox="1"/>
            <p:nvPr/>
          </p:nvSpPr>
          <p:spPr>
            <a:xfrm>
              <a:off x="9004178" y="4949465"/>
              <a:ext cx="2148843" cy="338554"/>
            </a:xfrm>
            <a:prstGeom prst="rect">
              <a:avLst/>
            </a:prstGeom>
            <a:noFill/>
          </p:spPr>
          <p:txBody>
            <a:bodyPr wrap="square">
              <a:spAutoFit/>
            </a:bodyPr>
            <a:lstStyle/>
            <a:p>
              <a:pPr algn="ctr"/>
              <a:r>
                <a:rPr lang="en-GB" sz="800" b="0" i="0" dirty="0">
                  <a:effectLst/>
                  <a:latin typeface="Arial" panose="020B0604020202020204" pitchFamily="34" charset="0"/>
                </a:rPr>
                <a:t>Joe Cocks Studio Collection © Shakespeare Birthplace Trust</a:t>
              </a:r>
              <a:endParaRPr lang="en-GB" sz="800" dirty="0"/>
            </a:p>
          </p:txBody>
        </p:sp>
      </p:grpSp>
      <p:grpSp>
        <p:nvGrpSpPr>
          <p:cNvPr id="22" name="Group 21">
            <a:extLst>
              <a:ext uri="{FF2B5EF4-FFF2-40B4-BE49-F238E27FC236}">
                <a16:creationId xmlns:a16="http://schemas.microsoft.com/office/drawing/2014/main" id="{8110F977-0CB9-4501-6B38-E7F70E061837}"/>
              </a:ext>
            </a:extLst>
          </p:cNvPr>
          <p:cNvGrpSpPr/>
          <p:nvPr/>
        </p:nvGrpSpPr>
        <p:grpSpPr>
          <a:xfrm>
            <a:off x="1787932" y="1685460"/>
            <a:ext cx="1908502" cy="3516517"/>
            <a:chOff x="2867298" y="1684266"/>
            <a:chExt cx="2003022" cy="3608472"/>
          </a:xfrm>
        </p:grpSpPr>
        <p:pic>
          <p:nvPicPr>
            <p:cNvPr id="17" name="Picture 16">
              <a:extLst>
                <a:ext uri="{FF2B5EF4-FFF2-40B4-BE49-F238E27FC236}">
                  <a16:creationId xmlns:a16="http://schemas.microsoft.com/office/drawing/2014/main" id="{6F640D5C-885B-6EE5-F838-A23E327EA93B}"/>
                </a:ext>
              </a:extLst>
            </p:cNvPr>
            <p:cNvPicPr>
              <a:picLocks noChangeAspect="1"/>
            </p:cNvPicPr>
            <p:nvPr/>
          </p:nvPicPr>
          <p:blipFill>
            <a:blip r:embed="rId8"/>
            <a:stretch>
              <a:fillRect/>
            </a:stretch>
          </p:blipFill>
          <p:spPr>
            <a:xfrm>
              <a:off x="2924283" y="1684266"/>
              <a:ext cx="1535801" cy="3352433"/>
            </a:xfrm>
            <a:prstGeom prst="rect">
              <a:avLst/>
            </a:prstGeom>
            <a:ln w="38100">
              <a:solidFill>
                <a:schemeClr val="tx1"/>
              </a:solidFill>
            </a:ln>
          </p:spPr>
        </p:pic>
        <p:sp>
          <p:nvSpPr>
            <p:cNvPr id="21" name="TextBox 20">
              <a:extLst>
                <a:ext uri="{FF2B5EF4-FFF2-40B4-BE49-F238E27FC236}">
                  <a16:creationId xmlns:a16="http://schemas.microsoft.com/office/drawing/2014/main" id="{BE67C5F5-7FFB-4BAD-CC34-811A5E26FF82}"/>
                </a:ext>
              </a:extLst>
            </p:cNvPr>
            <p:cNvSpPr txBox="1"/>
            <p:nvPr/>
          </p:nvSpPr>
          <p:spPr>
            <a:xfrm>
              <a:off x="2867298" y="5077294"/>
              <a:ext cx="2003022" cy="215444"/>
            </a:xfrm>
            <a:prstGeom prst="rect">
              <a:avLst/>
            </a:prstGeom>
            <a:noFill/>
          </p:spPr>
          <p:txBody>
            <a:bodyPr wrap="square">
              <a:spAutoFit/>
            </a:bodyPr>
            <a:lstStyle/>
            <a:p>
              <a:r>
                <a:rPr lang="en-GB" sz="800" b="0" i="0" dirty="0">
                  <a:effectLst/>
                  <a:latin typeface="Arial" panose="020B0604020202020204" pitchFamily="34" charset="0"/>
                </a:rPr>
                <a:t>© Shakespeare Birthplace Trust</a:t>
              </a:r>
              <a:endParaRPr lang="en-GB" sz="800" dirty="0"/>
            </a:p>
          </p:txBody>
        </p:sp>
      </p:grpSp>
      <p:pic>
        <p:nvPicPr>
          <p:cNvPr id="24" name="Picture 23">
            <a:extLst>
              <a:ext uri="{FF2B5EF4-FFF2-40B4-BE49-F238E27FC236}">
                <a16:creationId xmlns:a16="http://schemas.microsoft.com/office/drawing/2014/main" id="{565C47F6-9912-4471-C903-DEA63E831210}"/>
              </a:ext>
            </a:extLst>
          </p:cNvPr>
          <p:cNvPicPr>
            <a:picLocks noChangeAspect="1"/>
          </p:cNvPicPr>
          <p:nvPr/>
        </p:nvPicPr>
        <p:blipFill>
          <a:blip r:embed="rId9"/>
          <a:stretch>
            <a:fillRect/>
          </a:stretch>
        </p:blipFill>
        <p:spPr>
          <a:xfrm>
            <a:off x="3572902" y="2138006"/>
            <a:ext cx="2230552" cy="2478390"/>
          </a:xfrm>
          <a:prstGeom prst="rect">
            <a:avLst/>
          </a:prstGeom>
          <a:ln w="38100">
            <a:solidFill>
              <a:schemeClr val="tx1"/>
            </a:solidFill>
          </a:ln>
        </p:spPr>
      </p:pic>
      <p:sp>
        <p:nvSpPr>
          <p:cNvPr id="27" name="TextBox 26">
            <a:extLst>
              <a:ext uri="{FF2B5EF4-FFF2-40B4-BE49-F238E27FC236}">
                <a16:creationId xmlns:a16="http://schemas.microsoft.com/office/drawing/2014/main" id="{65C7C917-133C-E141-DF54-95A95E2522AF}"/>
              </a:ext>
            </a:extLst>
          </p:cNvPr>
          <p:cNvSpPr txBox="1"/>
          <p:nvPr/>
        </p:nvSpPr>
        <p:spPr>
          <a:xfrm>
            <a:off x="3696434" y="4696657"/>
            <a:ext cx="1908502" cy="209954"/>
          </a:xfrm>
          <a:prstGeom prst="rect">
            <a:avLst/>
          </a:prstGeom>
          <a:noFill/>
        </p:spPr>
        <p:txBody>
          <a:bodyPr wrap="square">
            <a:spAutoFit/>
          </a:bodyPr>
          <a:lstStyle/>
          <a:p>
            <a:r>
              <a:rPr lang="en-GB" sz="800" b="0" i="0" dirty="0">
                <a:effectLst/>
                <a:latin typeface="Arial" panose="020B0604020202020204" pitchFamily="34" charset="0"/>
              </a:rPr>
              <a:t>© Shakespeare Birthplace Trust</a:t>
            </a:r>
            <a:endParaRPr lang="en-GB" sz="800" dirty="0"/>
          </a:p>
        </p:txBody>
      </p:sp>
      <p:sp>
        <p:nvSpPr>
          <p:cNvPr id="28" name="TextBox 27">
            <a:extLst>
              <a:ext uri="{FF2B5EF4-FFF2-40B4-BE49-F238E27FC236}">
                <a16:creationId xmlns:a16="http://schemas.microsoft.com/office/drawing/2014/main" id="{C27FD3EB-0D06-8C6C-8F74-049F9AE5F66F}"/>
              </a:ext>
            </a:extLst>
          </p:cNvPr>
          <p:cNvSpPr txBox="1"/>
          <p:nvPr/>
        </p:nvSpPr>
        <p:spPr>
          <a:xfrm>
            <a:off x="5919260" y="4646485"/>
            <a:ext cx="1665230" cy="215444"/>
          </a:xfrm>
          <a:prstGeom prst="rect">
            <a:avLst/>
          </a:prstGeom>
          <a:noFill/>
        </p:spPr>
        <p:txBody>
          <a:bodyPr wrap="square">
            <a:spAutoFit/>
          </a:bodyPr>
          <a:lstStyle/>
          <a:p>
            <a:r>
              <a:rPr lang="en-GB" sz="800" b="0" i="0" dirty="0">
                <a:effectLst/>
                <a:latin typeface="Arial" panose="020B0604020202020204" pitchFamily="34" charset="0"/>
              </a:rPr>
              <a:t>© Shakespeare Birthplace Trust</a:t>
            </a:r>
            <a:endParaRPr lang="en-GB" sz="800" dirty="0"/>
          </a:p>
        </p:txBody>
      </p:sp>
      <p:sp>
        <p:nvSpPr>
          <p:cNvPr id="29" name="TextBox 28">
            <a:extLst>
              <a:ext uri="{FF2B5EF4-FFF2-40B4-BE49-F238E27FC236}">
                <a16:creationId xmlns:a16="http://schemas.microsoft.com/office/drawing/2014/main" id="{C13C4817-F5C9-EDD0-6AFB-E115EFB0E97C}"/>
              </a:ext>
            </a:extLst>
          </p:cNvPr>
          <p:cNvSpPr txBox="1"/>
          <p:nvPr/>
        </p:nvSpPr>
        <p:spPr>
          <a:xfrm>
            <a:off x="67391" y="4741861"/>
            <a:ext cx="1665230" cy="215444"/>
          </a:xfrm>
          <a:prstGeom prst="rect">
            <a:avLst/>
          </a:prstGeom>
          <a:noFill/>
        </p:spPr>
        <p:txBody>
          <a:bodyPr wrap="square">
            <a:spAutoFit/>
          </a:bodyPr>
          <a:lstStyle/>
          <a:p>
            <a:r>
              <a:rPr lang="en-GB" sz="800" b="0" i="0" dirty="0">
                <a:effectLst/>
                <a:latin typeface="Arial" panose="020B0604020202020204" pitchFamily="34" charset="0"/>
              </a:rPr>
              <a:t>© Shakespeare Birthplace Trust</a:t>
            </a:r>
            <a:endParaRPr lang="en-GB" sz="800" dirty="0"/>
          </a:p>
        </p:txBody>
      </p:sp>
      <p:sp>
        <p:nvSpPr>
          <p:cNvPr id="10" name="TextBox 9">
            <a:extLst>
              <a:ext uri="{FF2B5EF4-FFF2-40B4-BE49-F238E27FC236}">
                <a16:creationId xmlns:a16="http://schemas.microsoft.com/office/drawing/2014/main" id="{D502C3DE-B457-9D59-EBBF-9282F081971A}"/>
              </a:ext>
            </a:extLst>
          </p:cNvPr>
          <p:cNvSpPr txBox="1"/>
          <p:nvPr/>
        </p:nvSpPr>
        <p:spPr>
          <a:xfrm>
            <a:off x="2941376" y="318813"/>
            <a:ext cx="6097314" cy="677108"/>
          </a:xfrm>
          <a:prstGeom prst="rect">
            <a:avLst/>
          </a:prstGeom>
          <a:noFill/>
        </p:spPr>
        <p:txBody>
          <a:bodyPr wrap="square">
            <a:spAutoFit/>
          </a:bodyPr>
          <a:lstStyle/>
          <a:p>
            <a:pPr algn="ctr"/>
            <a:r>
              <a:rPr lang="en-GB" sz="2000" b="1" dirty="0">
                <a:solidFill>
                  <a:schemeClr val="accent1"/>
                </a:solidFill>
                <a:latin typeface="Century Gothic" panose="020B0502020202020204" pitchFamily="34" charset="0"/>
              </a:rPr>
              <a:t>Macbeth</a:t>
            </a:r>
            <a:endParaRPr lang="en-GB" sz="2000" dirty="0">
              <a:latin typeface="Century Gothic" panose="020B0502020202020204" pitchFamily="34" charset="0"/>
            </a:endParaRPr>
          </a:p>
          <a:p>
            <a:pPr algn="ctr"/>
            <a:r>
              <a:rPr lang="en-GB" sz="1800" dirty="0">
                <a:latin typeface="Century Gothic" panose="020B0502020202020204" pitchFamily="34" charset="0"/>
              </a:rPr>
              <a:t>(Play: </a:t>
            </a:r>
            <a:r>
              <a:rPr lang="en-GB" sz="1800" i="1" dirty="0">
                <a:latin typeface="Century Gothic" panose="020B0502020202020204" pitchFamily="34" charset="0"/>
              </a:rPr>
              <a:t>Macbeth</a:t>
            </a:r>
            <a:r>
              <a:rPr lang="en-GB" sz="1800" dirty="0">
                <a:latin typeface="Century Gothic" panose="020B0502020202020204" pitchFamily="34" charset="0"/>
              </a:rPr>
              <a:t>)</a:t>
            </a:r>
          </a:p>
        </p:txBody>
      </p:sp>
    </p:spTree>
    <p:extLst>
      <p:ext uri="{BB962C8B-B14F-4D97-AF65-F5344CB8AC3E}">
        <p14:creationId xmlns:p14="http://schemas.microsoft.com/office/powerpoint/2010/main" val="9922120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23E0B-C251-728D-B771-289CB098C269}"/>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9BC6E3F0-C1E2-45CE-3302-F79ABDB6EE1F}"/>
              </a:ext>
            </a:extLst>
          </p:cNvPr>
          <p:cNvGrpSpPr/>
          <p:nvPr/>
        </p:nvGrpSpPr>
        <p:grpSpPr>
          <a:xfrm>
            <a:off x="333656" y="201788"/>
            <a:ext cx="11663610" cy="794133"/>
            <a:chOff x="333656" y="201788"/>
            <a:chExt cx="11663610" cy="794133"/>
          </a:xfrm>
        </p:grpSpPr>
        <p:pic>
          <p:nvPicPr>
            <p:cNvPr id="3" name="Picture 2">
              <a:extLst>
                <a:ext uri="{FF2B5EF4-FFF2-40B4-BE49-F238E27FC236}">
                  <a16:creationId xmlns:a16="http://schemas.microsoft.com/office/drawing/2014/main" id="{71CB4499-3AFD-4E29-61C8-D73A4F5A898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3656" y="201788"/>
              <a:ext cx="1563055" cy="794133"/>
            </a:xfrm>
            <a:prstGeom prst="rect">
              <a:avLst/>
            </a:prstGeom>
          </p:spPr>
        </p:pic>
        <p:pic>
          <p:nvPicPr>
            <p:cNvPr id="4" name="Picture 3">
              <a:extLst>
                <a:ext uri="{FF2B5EF4-FFF2-40B4-BE49-F238E27FC236}">
                  <a16:creationId xmlns:a16="http://schemas.microsoft.com/office/drawing/2014/main" id="{0FFC12BE-AC6A-2928-0F8D-DD5CBEFEB04F}"/>
                </a:ext>
              </a:extLst>
            </p:cNvPr>
            <p:cNvPicPr>
              <a:picLocks noChangeAspect="1"/>
            </p:cNvPicPr>
            <p:nvPr/>
          </p:nvPicPr>
          <p:blipFill>
            <a:blip r:embed="rId3"/>
            <a:stretch>
              <a:fillRect/>
            </a:stretch>
          </p:blipFill>
          <p:spPr>
            <a:xfrm>
              <a:off x="10766265" y="290828"/>
              <a:ext cx="1231001" cy="616049"/>
            </a:xfrm>
            <a:prstGeom prst="rect">
              <a:avLst/>
            </a:prstGeom>
          </p:spPr>
        </p:pic>
      </p:grpSp>
      <p:pic>
        <p:nvPicPr>
          <p:cNvPr id="7" name="Picture 6" descr="A cartoon of a wizard holding a staff&#10;&#10;Description automatically generated">
            <a:extLst>
              <a:ext uri="{FF2B5EF4-FFF2-40B4-BE49-F238E27FC236}">
                <a16:creationId xmlns:a16="http://schemas.microsoft.com/office/drawing/2014/main" id="{FCC7B2B4-3DBB-DE97-8796-49A24CE2FA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37870" y="1550868"/>
            <a:ext cx="1648539" cy="3403023"/>
          </a:xfrm>
          <a:prstGeom prst="rect">
            <a:avLst/>
          </a:prstGeom>
          <a:ln w="38100">
            <a:solidFill>
              <a:schemeClr val="tx1"/>
            </a:solidFill>
          </a:ln>
        </p:spPr>
      </p:pic>
      <p:pic>
        <p:nvPicPr>
          <p:cNvPr id="9" name="Picture 8" descr="Cartoon of a person in a green shirt&#10;&#10;Description automatically generated">
            <a:extLst>
              <a:ext uri="{FF2B5EF4-FFF2-40B4-BE49-F238E27FC236}">
                <a16:creationId xmlns:a16="http://schemas.microsoft.com/office/drawing/2014/main" id="{BF425025-5196-77A3-40E1-7A979F451C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10061" y="1539504"/>
            <a:ext cx="1347511" cy="3674559"/>
          </a:xfrm>
          <a:prstGeom prst="rect">
            <a:avLst/>
          </a:prstGeom>
          <a:ln w="38100">
            <a:solidFill>
              <a:schemeClr val="tx1"/>
            </a:solidFill>
          </a:ln>
        </p:spPr>
      </p:pic>
      <p:pic>
        <p:nvPicPr>
          <p:cNvPr id="2050" name="Picture 2" descr="William Shakespeare's The Tempest performed at The Royal Shakespeare Theatre, 1982. This production was directed by Ron Daniels and designed by Maria Bjornson .">
            <a:extLst>
              <a:ext uri="{FF2B5EF4-FFF2-40B4-BE49-F238E27FC236}">
                <a16:creationId xmlns:a16="http://schemas.microsoft.com/office/drawing/2014/main" id="{B6F17D25-A64F-46FD-5FA2-F193748BF98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3656" y="2187517"/>
            <a:ext cx="1956466" cy="1956466"/>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357A83E-B165-2FCB-1A5D-24E3E742496F}"/>
              </a:ext>
            </a:extLst>
          </p:cNvPr>
          <p:cNvSpPr txBox="1"/>
          <p:nvPr/>
        </p:nvSpPr>
        <p:spPr>
          <a:xfrm>
            <a:off x="333656" y="4312157"/>
            <a:ext cx="2138956" cy="338554"/>
          </a:xfrm>
          <a:prstGeom prst="rect">
            <a:avLst/>
          </a:prstGeom>
          <a:noFill/>
        </p:spPr>
        <p:txBody>
          <a:bodyPr wrap="square">
            <a:spAutoFit/>
          </a:bodyPr>
          <a:lstStyle/>
          <a:p>
            <a:r>
              <a:rPr lang="en-GB" sz="800" b="0" i="0" dirty="0">
                <a:solidFill>
                  <a:srgbClr val="555555"/>
                </a:solidFill>
                <a:effectLst/>
                <a:latin typeface="Arial" panose="020B0604020202020204" pitchFamily="34" charset="0"/>
              </a:rPr>
              <a:t>Joe Cocks Studio Collection © Shakespeare Birthplace Trust</a:t>
            </a:r>
            <a:endParaRPr lang="en-GB" sz="800" dirty="0"/>
          </a:p>
        </p:txBody>
      </p:sp>
      <p:pic>
        <p:nvPicPr>
          <p:cNvPr id="2052" name="Picture 4" descr="William Shakespeare's The Tempest performed at The Royal Shakespeare Theatre, 1982. This production was directed by Ron Daniels and designed by Maria Bjornson .">
            <a:extLst>
              <a:ext uri="{FF2B5EF4-FFF2-40B4-BE49-F238E27FC236}">
                <a16:creationId xmlns:a16="http://schemas.microsoft.com/office/drawing/2014/main" id="{A43D60F9-8B9D-341A-EE89-91F70319B6E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64590" y="2205502"/>
            <a:ext cx="2093754" cy="2093754"/>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FAE0A5CA-47F8-96AC-DD5F-920C1867C751}"/>
              </a:ext>
            </a:extLst>
          </p:cNvPr>
          <p:cNvSpPr txBox="1"/>
          <p:nvPr/>
        </p:nvSpPr>
        <p:spPr>
          <a:xfrm>
            <a:off x="10084323" y="4372578"/>
            <a:ext cx="2093754" cy="338554"/>
          </a:xfrm>
          <a:prstGeom prst="rect">
            <a:avLst/>
          </a:prstGeom>
          <a:noFill/>
        </p:spPr>
        <p:txBody>
          <a:bodyPr wrap="square">
            <a:spAutoFit/>
          </a:bodyPr>
          <a:lstStyle/>
          <a:p>
            <a:r>
              <a:rPr lang="en-GB" sz="800" b="0" i="0" dirty="0">
                <a:solidFill>
                  <a:srgbClr val="555555"/>
                </a:solidFill>
                <a:effectLst/>
                <a:latin typeface="Arial" panose="020B0604020202020204" pitchFamily="34" charset="0"/>
              </a:rPr>
              <a:t>Joe Cocks Studio Collection © Shakespeare Birthplace Trust</a:t>
            </a:r>
            <a:endParaRPr lang="en-GB" sz="800" dirty="0"/>
          </a:p>
        </p:txBody>
      </p:sp>
      <p:pic>
        <p:nvPicPr>
          <p:cNvPr id="12" name="Picture 11">
            <a:extLst>
              <a:ext uri="{FF2B5EF4-FFF2-40B4-BE49-F238E27FC236}">
                <a16:creationId xmlns:a16="http://schemas.microsoft.com/office/drawing/2014/main" id="{0B1DD404-244A-D01E-3B2C-0F2461F74BD5}"/>
              </a:ext>
            </a:extLst>
          </p:cNvPr>
          <p:cNvPicPr>
            <a:picLocks noChangeAspect="1"/>
          </p:cNvPicPr>
          <p:nvPr/>
        </p:nvPicPr>
        <p:blipFill>
          <a:blip r:embed="rId8"/>
          <a:stretch>
            <a:fillRect/>
          </a:stretch>
        </p:blipFill>
        <p:spPr>
          <a:xfrm>
            <a:off x="6306410" y="1618342"/>
            <a:ext cx="1453279" cy="3208013"/>
          </a:xfrm>
          <a:prstGeom prst="rect">
            <a:avLst/>
          </a:prstGeom>
          <a:ln w="38100">
            <a:solidFill>
              <a:schemeClr val="tx1"/>
            </a:solidFill>
          </a:ln>
        </p:spPr>
      </p:pic>
      <p:sp>
        <p:nvSpPr>
          <p:cNvPr id="14" name="TextBox 13">
            <a:extLst>
              <a:ext uri="{FF2B5EF4-FFF2-40B4-BE49-F238E27FC236}">
                <a16:creationId xmlns:a16="http://schemas.microsoft.com/office/drawing/2014/main" id="{6EF4C1EF-83B8-50DE-3391-07658239E5FB}"/>
              </a:ext>
            </a:extLst>
          </p:cNvPr>
          <p:cNvSpPr txBox="1"/>
          <p:nvPr/>
        </p:nvSpPr>
        <p:spPr>
          <a:xfrm>
            <a:off x="6352910" y="4942527"/>
            <a:ext cx="1584960" cy="338554"/>
          </a:xfrm>
          <a:prstGeom prst="rect">
            <a:avLst/>
          </a:prstGeom>
          <a:noFill/>
        </p:spPr>
        <p:txBody>
          <a:bodyPr wrap="square">
            <a:spAutoFit/>
          </a:bodyPr>
          <a:lstStyle/>
          <a:p>
            <a:pPr algn="ctr"/>
            <a:r>
              <a:rPr lang="en-GB" sz="800" b="0" i="0" dirty="0">
                <a:effectLst/>
                <a:latin typeface="Arial" panose="020B0604020202020204" pitchFamily="34" charset="0"/>
              </a:rPr>
              <a:t>Malcolm Davies © Shakespeare Birthplace Trust</a:t>
            </a:r>
            <a:endParaRPr lang="en-GB" sz="800" dirty="0"/>
          </a:p>
        </p:txBody>
      </p:sp>
      <p:pic>
        <p:nvPicPr>
          <p:cNvPr id="17" name="Picture 16">
            <a:extLst>
              <a:ext uri="{FF2B5EF4-FFF2-40B4-BE49-F238E27FC236}">
                <a16:creationId xmlns:a16="http://schemas.microsoft.com/office/drawing/2014/main" id="{FFEDD65D-50D3-A578-0A77-8EE71DD35D8C}"/>
              </a:ext>
            </a:extLst>
          </p:cNvPr>
          <p:cNvPicPr>
            <a:picLocks noChangeAspect="1"/>
          </p:cNvPicPr>
          <p:nvPr/>
        </p:nvPicPr>
        <p:blipFill>
          <a:blip r:embed="rId9"/>
          <a:stretch>
            <a:fillRect/>
          </a:stretch>
        </p:blipFill>
        <p:spPr>
          <a:xfrm>
            <a:off x="4390718" y="2235021"/>
            <a:ext cx="1737511" cy="2034716"/>
          </a:xfrm>
          <a:prstGeom prst="rect">
            <a:avLst/>
          </a:prstGeom>
          <a:ln w="38100">
            <a:solidFill>
              <a:schemeClr val="tx1"/>
            </a:solidFill>
          </a:ln>
        </p:spPr>
      </p:pic>
      <p:sp>
        <p:nvSpPr>
          <p:cNvPr id="21" name="TextBox 20">
            <a:extLst>
              <a:ext uri="{FF2B5EF4-FFF2-40B4-BE49-F238E27FC236}">
                <a16:creationId xmlns:a16="http://schemas.microsoft.com/office/drawing/2014/main" id="{C6F90B55-C1E4-901A-CB40-C6288C5F593E}"/>
              </a:ext>
            </a:extLst>
          </p:cNvPr>
          <p:cNvSpPr txBox="1"/>
          <p:nvPr/>
        </p:nvSpPr>
        <p:spPr>
          <a:xfrm>
            <a:off x="4402490" y="4385250"/>
            <a:ext cx="1908502" cy="209954"/>
          </a:xfrm>
          <a:prstGeom prst="rect">
            <a:avLst/>
          </a:prstGeom>
          <a:noFill/>
        </p:spPr>
        <p:txBody>
          <a:bodyPr wrap="square">
            <a:spAutoFit/>
          </a:bodyPr>
          <a:lstStyle/>
          <a:p>
            <a:r>
              <a:rPr lang="en-GB" sz="800" b="0" i="0" dirty="0">
                <a:effectLst/>
                <a:latin typeface="Arial" panose="020B0604020202020204" pitchFamily="34" charset="0"/>
              </a:rPr>
              <a:t>© Shakespeare Birthplace Trust</a:t>
            </a:r>
            <a:endParaRPr lang="en-GB" sz="800" dirty="0"/>
          </a:p>
        </p:txBody>
      </p:sp>
      <p:sp>
        <p:nvSpPr>
          <p:cNvPr id="22" name="TextBox 21">
            <a:extLst>
              <a:ext uri="{FF2B5EF4-FFF2-40B4-BE49-F238E27FC236}">
                <a16:creationId xmlns:a16="http://schemas.microsoft.com/office/drawing/2014/main" id="{3AF73464-DDEE-859C-B086-F43D80D732DC}"/>
              </a:ext>
            </a:extLst>
          </p:cNvPr>
          <p:cNvSpPr txBox="1"/>
          <p:nvPr/>
        </p:nvSpPr>
        <p:spPr>
          <a:xfrm>
            <a:off x="7937870" y="5011200"/>
            <a:ext cx="1665230" cy="215444"/>
          </a:xfrm>
          <a:prstGeom prst="rect">
            <a:avLst/>
          </a:prstGeom>
          <a:noFill/>
        </p:spPr>
        <p:txBody>
          <a:bodyPr wrap="square">
            <a:spAutoFit/>
          </a:bodyPr>
          <a:lstStyle/>
          <a:p>
            <a:r>
              <a:rPr lang="en-GB" sz="800" b="0" i="0" dirty="0">
                <a:effectLst/>
                <a:latin typeface="Arial" panose="020B0604020202020204" pitchFamily="34" charset="0"/>
              </a:rPr>
              <a:t>© Shakespeare Birthplace Trust</a:t>
            </a:r>
            <a:endParaRPr lang="en-GB" sz="800" dirty="0"/>
          </a:p>
        </p:txBody>
      </p:sp>
      <p:sp>
        <p:nvSpPr>
          <p:cNvPr id="23" name="TextBox 22">
            <a:extLst>
              <a:ext uri="{FF2B5EF4-FFF2-40B4-BE49-F238E27FC236}">
                <a16:creationId xmlns:a16="http://schemas.microsoft.com/office/drawing/2014/main" id="{6E7569D0-E1CD-6992-4442-267C662BA056}"/>
              </a:ext>
            </a:extLst>
          </p:cNvPr>
          <p:cNvSpPr txBox="1"/>
          <p:nvPr/>
        </p:nvSpPr>
        <p:spPr>
          <a:xfrm>
            <a:off x="2744734" y="5281081"/>
            <a:ext cx="1165785" cy="338554"/>
          </a:xfrm>
          <a:prstGeom prst="rect">
            <a:avLst/>
          </a:prstGeom>
          <a:noFill/>
        </p:spPr>
        <p:txBody>
          <a:bodyPr wrap="square">
            <a:spAutoFit/>
          </a:bodyPr>
          <a:lstStyle/>
          <a:p>
            <a:pPr algn="ctr"/>
            <a:r>
              <a:rPr lang="en-GB" sz="800" b="0" i="0" dirty="0">
                <a:effectLst/>
                <a:latin typeface="Arial" panose="020B0604020202020204" pitchFamily="34" charset="0"/>
              </a:rPr>
              <a:t>© Shakespeare Birthplace Trust</a:t>
            </a:r>
            <a:endParaRPr lang="en-GB" sz="800" dirty="0"/>
          </a:p>
        </p:txBody>
      </p:sp>
      <p:sp>
        <p:nvSpPr>
          <p:cNvPr id="11" name="TextBox 10">
            <a:extLst>
              <a:ext uri="{FF2B5EF4-FFF2-40B4-BE49-F238E27FC236}">
                <a16:creationId xmlns:a16="http://schemas.microsoft.com/office/drawing/2014/main" id="{37BB8977-EC4D-7E36-0E13-EA687B595B9D}"/>
              </a:ext>
            </a:extLst>
          </p:cNvPr>
          <p:cNvSpPr txBox="1"/>
          <p:nvPr/>
        </p:nvSpPr>
        <p:spPr>
          <a:xfrm>
            <a:off x="3047343" y="174459"/>
            <a:ext cx="6097314" cy="677108"/>
          </a:xfrm>
          <a:prstGeom prst="rect">
            <a:avLst/>
          </a:prstGeom>
          <a:noFill/>
        </p:spPr>
        <p:txBody>
          <a:bodyPr wrap="square">
            <a:spAutoFit/>
          </a:bodyPr>
          <a:lstStyle/>
          <a:p>
            <a:pPr algn="ctr"/>
            <a:r>
              <a:rPr lang="en-GB" sz="2000" b="1" dirty="0">
                <a:solidFill>
                  <a:schemeClr val="accent1"/>
                </a:solidFill>
                <a:latin typeface="Century Gothic" panose="020B0502020202020204" pitchFamily="34" charset="0"/>
              </a:rPr>
              <a:t>Prospero</a:t>
            </a:r>
            <a:r>
              <a:rPr lang="en-GB" sz="2000" dirty="0">
                <a:latin typeface="Century Gothic" panose="020B0502020202020204" pitchFamily="34" charset="0"/>
              </a:rPr>
              <a:t> </a:t>
            </a:r>
          </a:p>
          <a:p>
            <a:pPr algn="ctr"/>
            <a:r>
              <a:rPr lang="en-GB" sz="1800" dirty="0">
                <a:latin typeface="Century Gothic" panose="020B0502020202020204" pitchFamily="34" charset="0"/>
              </a:rPr>
              <a:t>(Play: </a:t>
            </a:r>
            <a:r>
              <a:rPr lang="en-GB" sz="1800" i="1" dirty="0">
                <a:latin typeface="Century Gothic" panose="020B0502020202020204" pitchFamily="34" charset="0"/>
              </a:rPr>
              <a:t>The Tempest</a:t>
            </a:r>
            <a:r>
              <a:rPr lang="en-GB" sz="1800" dirty="0">
                <a:latin typeface="Century Gothic" panose="020B0502020202020204" pitchFamily="34" charset="0"/>
              </a:rPr>
              <a:t>)</a:t>
            </a:r>
          </a:p>
        </p:txBody>
      </p:sp>
    </p:spTree>
    <p:extLst>
      <p:ext uri="{BB962C8B-B14F-4D97-AF65-F5344CB8AC3E}">
        <p14:creationId xmlns:p14="http://schemas.microsoft.com/office/powerpoint/2010/main" val="4178440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226D0-4260-7EA2-8F80-579522728365}"/>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62CD041C-EE3C-12F4-4E28-7D6DC557FCD6}"/>
              </a:ext>
            </a:extLst>
          </p:cNvPr>
          <p:cNvGrpSpPr/>
          <p:nvPr/>
        </p:nvGrpSpPr>
        <p:grpSpPr>
          <a:xfrm>
            <a:off x="333656" y="201788"/>
            <a:ext cx="11663610" cy="794133"/>
            <a:chOff x="333656" y="201788"/>
            <a:chExt cx="11663610" cy="794133"/>
          </a:xfrm>
        </p:grpSpPr>
        <p:pic>
          <p:nvPicPr>
            <p:cNvPr id="3" name="Picture 2">
              <a:extLst>
                <a:ext uri="{FF2B5EF4-FFF2-40B4-BE49-F238E27FC236}">
                  <a16:creationId xmlns:a16="http://schemas.microsoft.com/office/drawing/2014/main" id="{10E684E8-206D-6F25-6B9D-A8D478F746C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3656" y="201788"/>
              <a:ext cx="1563055" cy="794133"/>
            </a:xfrm>
            <a:prstGeom prst="rect">
              <a:avLst/>
            </a:prstGeom>
          </p:spPr>
        </p:pic>
        <p:pic>
          <p:nvPicPr>
            <p:cNvPr id="4" name="Picture 3">
              <a:extLst>
                <a:ext uri="{FF2B5EF4-FFF2-40B4-BE49-F238E27FC236}">
                  <a16:creationId xmlns:a16="http://schemas.microsoft.com/office/drawing/2014/main" id="{7AD22149-5777-1B23-3340-CDDEBEFD5FEA}"/>
                </a:ext>
              </a:extLst>
            </p:cNvPr>
            <p:cNvPicPr>
              <a:picLocks noChangeAspect="1"/>
            </p:cNvPicPr>
            <p:nvPr/>
          </p:nvPicPr>
          <p:blipFill>
            <a:blip r:embed="rId3"/>
            <a:stretch>
              <a:fillRect/>
            </a:stretch>
          </p:blipFill>
          <p:spPr>
            <a:xfrm>
              <a:off x="10766265" y="290828"/>
              <a:ext cx="1231001" cy="616049"/>
            </a:xfrm>
            <a:prstGeom prst="rect">
              <a:avLst/>
            </a:prstGeom>
          </p:spPr>
        </p:pic>
      </p:grpSp>
      <p:pic>
        <p:nvPicPr>
          <p:cNvPr id="11" name="Picture 10" descr="A cartoon of a person in a pink dress&#10;&#10;Description automatically generated">
            <a:extLst>
              <a:ext uri="{FF2B5EF4-FFF2-40B4-BE49-F238E27FC236}">
                <a16:creationId xmlns:a16="http://schemas.microsoft.com/office/drawing/2014/main" id="{B7DBE211-2AF4-AE52-0481-8402F062E3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31085" y="1989893"/>
            <a:ext cx="1846551" cy="2611696"/>
          </a:xfrm>
          <a:prstGeom prst="rect">
            <a:avLst/>
          </a:prstGeom>
          <a:ln w="38100">
            <a:solidFill>
              <a:schemeClr val="tx1"/>
            </a:solidFill>
          </a:ln>
        </p:spPr>
      </p:pic>
      <p:pic>
        <p:nvPicPr>
          <p:cNvPr id="17" name="Picture 16" descr="A person lying on the ground&#10;&#10;Description automatically generated">
            <a:extLst>
              <a:ext uri="{FF2B5EF4-FFF2-40B4-BE49-F238E27FC236}">
                <a16:creationId xmlns:a16="http://schemas.microsoft.com/office/drawing/2014/main" id="{6DE0078A-372E-CF7D-147A-3C0961BB46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41915" y="1783349"/>
            <a:ext cx="2024776" cy="2922636"/>
          </a:xfrm>
          <a:prstGeom prst="rect">
            <a:avLst/>
          </a:prstGeom>
          <a:ln w="38100">
            <a:solidFill>
              <a:schemeClr val="tx1"/>
            </a:solidFill>
          </a:ln>
        </p:spPr>
      </p:pic>
      <p:pic>
        <p:nvPicPr>
          <p:cNvPr id="21" name="Picture 20" descr="A painting of a person and a donkey&#10;&#10;Description automatically generated">
            <a:extLst>
              <a:ext uri="{FF2B5EF4-FFF2-40B4-BE49-F238E27FC236}">
                <a16:creationId xmlns:a16="http://schemas.microsoft.com/office/drawing/2014/main" id="{A0458845-2559-7C45-1CF8-72CD6302B12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1152" y="1929359"/>
            <a:ext cx="2160611" cy="2369091"/>
          </a:xfrm>
          <a:prstGeom prst="rect">
            <a:avLst/>
          </a:prstGeom>
          <a:ln w="38100">
            <a:solidFill>
              <a:schemeClr val="tx1"/>
            </a:solidFill>
          </a:ln>
        </p:spPr>
      </p:pic>
      <p:grpSp>
        <p:nvGrpSpPr>
          <p:cNvPr id="9" name="Group 8">
            <a:extLst>
              <a:ext uri="{FF2B5EF4-FFF2-40B4-BE49-F238E27FC236}">
                <a16:creationId xmlns:a16="http://schemas.microsoft.com/office/drawing/2014/main" id="{7703D961-4B9E-B9BB-9EC8-B530B415E273}"/>
              </a:ext>
            </a:extLst>
          </p:cNvPr>
          <p:cNvGrpSpPr/>
          <p:nvPr/>
        </p:nvGrpSpPr>
        <p:grpSpPr>
          <a:xfrm>
            <a:off x="5030806" y="1885497"/>
            <a:ext cx="2736000" cy="3087006"/>
            <a:chOff x="5303100" y="1805809"/>
            <a:chExt cx="2736000" cy="3087006"/>
          </a:xfrm>
        </p:grpSpPr>
        <p:pic>
          <p:nvPicPr>
            <p:cNvPr id="7" name="Picture 6" descr="A person and person in clothing&#10;&#10;Description automatically generated">
              <a:extLst>
                <a:ext uri="{FF2B5EF4-FFF2-40B4-BE49-F238E27FC236}">
                  <a16:creationId xmlns:a16="http://schemas.microsoft.com/office/drawing/2014/main" id="{03B8AFD1-B7F1-B532-6FCA-DEA9C7A467A8}"/>
                </a:ext>
              </a:extLst>
            </p:cNvPr>
            <p:cNvPicPr>
              <a:picLocks noChangeAspect="1"/>
            </p:cNvPicPr>
            <p:nvPr/>
          </p:nvPicPr>
          <p:blipFill>
            <a:blip r:embed="rId7">
              <a:extLst>
                <a:ext uri="{28A0092B-C50C-407E-A947-70E740481C1C}">
                  <a14:useLocalDpi xmlns:a14="http://schemas.microsoft.com/office/drawing/2010/main" val="0"/>
                </a:ext>
              </a:extLst>
            </a:blip>
            <a:srcRect l="22864" r="15285"/>
            <a:stretch/>
          </p:blipFill>
          <p:spPr>
            <a:xfrm>
              <a:off x="5303100" y="1805809"/>
              <a:ext cx="2736000" cy="2820488"/>
            </a:xfrm>
            <a:prstGeom prst="rect">
              <a:avLst/>
            </a:prstGeom>
            <a:ln w="38100">
              <a:solidFill>
                <a:schemeClr val="tx1"/>
              </a:solidFill>
            </a:ln>
          </p:spPr>
        </p:pic>
        <p:sp>
          <p:nvSpPr>
            <p:cNvPr id="8" name="TextBox 7">
              <a:extLst>
                <a:ext uri="{FF2B5EF4-FFF2-40B4-BE49-F238E27FC236}">
                  <a16:creationId xmlns:a16="http://schemas.microsoft.com/office/drawing/2014/main" id="{9D490380-5800-506A-974D-27F314016B4E}"/>
                </a:ext>
              </a:extLst>
            </p:cNvPr>
            <p:cNvSpPr txBox="1"/>
            <p:nvPr/>
          </p:nvSpPr>
          <p:spPr>
            <a:xfrm>
              <a:off x="5303100" y="4677371"/>
              <a:ext cx="2409893" cy="215444"/>
            </a:xfrm>
            <a:prstGeom prst="rect">
              <a:avLst/>
            </a:prstGeom>
            <a:noFill/>
          </p:spPr>
          <p:txBody>
            <a:bodyPr wrap="square">
              <a:spAutoFit/>
            </a:bodyPr>
            <a:lstStyle/>
            <a:p>
              <a:r>
                <a:rPr lang="en-GB" sz="800" b="0" i="0" dirty="0">
                  <a:effectLst/>
                  <a:latin typeface="Arial" panose="020B0604020202020204" pitchFamily="34" charset="0"/>
                </a:rPr>
                <a:t>Thomas Holte © Shakespeare Birthplace Trust</a:t>
              </a:r>
              <a:endParaRPr lang="en-GB" sz="800" dirty="0"/>
            </a:p>
          </p:txBody>
        </p:sp>
      </p:grpSp>
      <p:sp>
        <p:nvSpPr>
          <p:cNvPr id="12" name="TextBox 11">
            <a:extLst>
              <a:ext uri="{FF2B5EF4-FFF2-40B4-BE49-F238E27FC236}">
                <a16:creationId xmlns:a16="http://schemas.microsoft.com/office/drawing/2014/main" id="{91FE73CB-F4F6-9B82-2588-497C5F2FF6C5}"/>
              </a:ext>
            </a:extLst>
          </p:cNvPr>
          <p:cNvSpPr txBox="1"/>
          <p:nvPr/>
        </p:nvSpPr>
        <p:spPr>
          <a:xfrm>
            <a:off x="10089526" y="4808133"/>
            <a:ext cx="1665230" cy="215444"/>
          </a:xfrm>
          <a:prstGeom prst="rect">
            <a:avLst/>
          </a:prstGeom>
          <a:noFill/>
        </p:spPr>
        <p:txBody>
          <a:bodyPr wrap="square">
            <a:spAutoFit/>
          </a:bodyPr>
          <a:lstStyle/>
          <a:p>
            <a:r>
              <a:rPr lang="en-GB" sz="800" b="0" i="0" dirty="0">
                <a:effectLst/>
                <a:latin typeface="Arial" panose="020B0604020202020204" pitchFamily="34" charset="0"/>
              </a:rPr>
              <a:t>© Shakespeare Birthplace Trust</a:t>
            </a:r>
            <a:endParaRPr lang="en-GB" sz="800" dirty="0"/>
          </a:p>
        </p:txBody>
      </p:sp>
      <p:pic>
        <p:nvPicPr>
          <p:cNvPr id="15" name="Picture 14">
            <a:extLst>
              <a:ext uri="{FF2B5EF4-FFF2-40B4-BE49-F238E27FC236}">
                <a16:creationId xmlns:a16="http://schemas.microsoft.com/office/drawing/2014/main" id="{EB614F02-381C-1B51-EF06-F3D5F712FD29}"/>
              </a:ext>
            </a:extLst>
          </p:cNvPr>
          <p:cNvPicPr>
            <a:picLocks noChangeAspect="1"/>
          </p:cNvPicPr>
          <p:nvPr/>
        </p:nvPicPr>
        <p:blipFill>
          <a:blip r:embed="rId8"/>
          <a:stretch>
            <a:fillRect/>
          </a:stretch>
        </p:blipFill>
        <p:spPr>
          <a:xfrm>
            <a:off x="2576042" y="1805809"/>
            <a:ext cx="2290485" cy="2951325"/>
          </a:xfrm>
          <a:prstGeom prst="rect">
            <a:avLst/>
          </a:prstGeom>
          <a:ln w="38100">
            <a:solidFill>
              <a:schemeClr val="tx1"/>
            </a:solidFill>
          </a:ln>
        </p:spPr>
      </p:pic>
      <p:sp>
        <p:nvSpPr>
          <p:cNvPr id="20" name="TextBox 19">
            <a:extLst>
              <a:ext uri="{FF2B5EF4-FFF2-40B4-BE49-F238E27FC236}">
                <a16:creationId xmlns:a16="http://schemas.microsoft.com/office/drawing/2014/main" id="{F3608CE2-26E2-CCEF-7EEF-0CE5E42ABE4E}"/>
              </a:ext>
            </a:extLst>
          </p:cNvPr>
          <p:cNvSpPr txBox="1"/>
          <p:nvPr/>
        </p:nvSpPr>
        <p:spPr>
          <a:xfrm>
            <a:off x="2888669" y="4860276"/>
            <a:ext cx="1665230" cy="215444"/>
          </a:xfrm>
          <a:prstGeom prst="rect">
            <a:avLst/>
          </a:prstGeom>
          <a:noFill/>
        </p:spPr>
        <p:txBody>
          <a:bodyPr wrap="square">
            <a:spAutoFit/>
          </a:bodyPr>
          <a:lstStyle/>
          <a:p>
            <a:r>
              <a:rPr lang="en-GB" sz="800" b="0" i="0" dirty="0">
                <a:effectLst/>
                <a:latin typeface="Arial" panose="020B0604020202020204" pitchFamily="34" charset="0"/>
              </a:rPr>
              <a:t>© Shakespeare Birthplace Trust</a:t>
            </a:r>
            <a:endParaRPr lang="en-GB" sz="800" dirty="0"/>
          </a:p>
        </p:txBody>
      </p:sp>
      <p:sp>
        <p:nvSpPr>
          <p:cNvPr id="22" name="TextBox 21">
            <a:extLst>
              <a:ext uri="{FF2B5EF4-FFF2-40B4-BE49-F238E27FC236}">
                <a16:creationId xmlns:a16="http://schemas.microsoft.com/office/drawing/2014/main" id="{F0ECF567-B4E5-EA3E-F18B-F33CD0FFA703}"/>
              </a:ext>
            </a:extLst>
          </p:cNvPr>
          <p:cNvSpPr txBox="1"/>
          <p:nvPr/>
        </p:nvSpPr>
        <p:spPr>
          <a:xfrm>
            <a:off x="8112406" y="4675684"/>
            <a:ext cx="1665230" cy="215444"/>
          </a:xfrm>
          <a:prstGeom prst="rect">
            <a:avLst/>
          </a:prstGeom>
          <a:noFill/>
        </p:spPr>
        <p:txBody>
          <a:bodyPr wrap="square">
            <a:spAutoFit/>
          </a:bodyPr>
          <a:lstStyle/>
          <a:p>
            <a:r>
              <a:rPr lang="en-GB" sz="800" b="0" i="0" dirty="0">
                <a:effectLst/>
                <a:latin typeface="Arial" panose="020B0604020202020204" pitchFamily="34" charset="0"/>
              </a:rPr>
              <a:t>© Shakespeare Birthplace Trust</a:t>
            </a:r>
            <a:endParaRPr lang="en-GB" sz="800" dirty="0"/>
          </a:p>
        </p:txBody>
      </p:sp>
      <p:sp>
        <p:nvSpPr>
          <p:cNvPr id="23" name="TextBox 22">
            <a:extLst>
              <a:ext uri="{FF2B5EF4-FFF2-40B4-BE49-F238E27FC236}">
                <a16:creationId xmlns:a16="http://schemas.microsoft.com/office/drawing/2014/main" id="{CC79AF20-D30F-F00A-9FF8-2906F520FFE9}"/>
              </a:ext>
            </a:extLst>
          </p:cNvPr>
          <p:cNvSpPr txBox="1"/>
          <p:nvPr/>
        </p:nvSpPr>
        <p:spPr>
          <a:xfrm>
            <a:off x="225309" y="4386145"/>
            <a:ext cx="728133" cy="215444"/>
          </a:xfrm>
          <a:prstGeom prst="rect">
            <a:avLst/>
          </a:prstGeom>
          <a:noFill/>
        </p:spPr>
        <p:txBody>
          <a:bodyPr wrap="square">
            <a:spAutoFit/>
          </a:bodyPr>
          <a:lstStyle/>
          <a:p>
            <a:r>
              <a:rPr lang="en-GB" sz="800" b="0" i="0" dirty="0">
                <a:solidFill>
                  <a:srgbClr val="000000"/>
                </a:solidFill>
                <a:effectLst/>
                <a:latin typeface="Arial" panose="020B0604020202020204" pitchFamily="34" charset="0"/>
              </a:rPr>
              <a:t>© Jane Ray</a:t>
            </a:r>
            <a:endParaRPr lang="en-GB" sz="800" dirty="0"/>
          </a:p>
        </p:txBody>
      </p:sp>
      <p:sp>
        <p:nvSpPr>
          <p:cNvPr id="10" name="TextBox 9">
            <a:extLst>
              <a:ext uri="{FF2B5EF4-FFF2-40B4-BE49-F238E27FC236}">
                <a16:creationId xmlns:a16="http://schemas.microsoft.com/office/drawing/2014/main" id="{C67CF1CD-931C-2E37-A9CE-3C45796B2F1F}"/>
              </a:ext>
            </a:extLst>
          </p:cNvPr>
          <p:cNvSpPr txBox="1"/>
          <p:nvPr/>
        </p:nvSpPr>
        <p:spPr>
          <a:xfrm>
            <a:off x="3047343" y="201788"/>
            <a:ext cx="6097314" cy="677108"/>
          </a:xfrm>
          <a:prstGeom prst="rect">
            <a:avLst/>
          </a:prstGeom>
          <a:noFill/>
        </p:spPr>
        <p:txBody>
          <a:bodyPr wrap="square">
            <a:spAutoFit/>
          </a:bodyPr>
          <a:lstStyle/>
          <a:p>
            <a:pPr algn="ctr"/>
            <a:r>
              <a:rPr lang="en-GB" sz="2000" b="1" dirty="0">
                <a:solidFill>
                  <a:schemeClr val="accent1"/>
                </a:solidFill>
                <a:latin typeface="Century Gothic" panose="020B0502020202020204" pitchFamily="34" charset="0"/>
              </a:rPr>
              <a:t>Titania</a:t>
            </a:r>
            <a:r>
              <a:rPr lang="en-GB" sz="2000" dirty="0">
                <a:latin typeface="Century Gothic" panose="020B0502020202020204" pitchFamily="34" charset="0"/>
              </a:rPr>
              <a:t> </a:t>
            </a:r>
          </a:p>
          <a:p>
            <a:pPr algn="ctr"/>
            <a:r>
              <a:rPr lang="en-GB" sz="1800" dirty="0">
                <a:latin typeface="Century Gothic" panose="020B0502020202020204" pitchFamily="34" charset="0"/>
              </a:rPr>
              <a:t>(Play: </a:t>
            </a:r>
            <a:r>
              <a:rPr lang="en-GB" sz="1800" i="1" dirty="0">
                <a:latin typeface="Century Gothic" panose="020B0502020202020204" pitchFamily="34" charset="0"/>
              </a:rPr>
              <a:t>A Midsummer Night’s Dream</a:t>
            </a:r>
            <a:r>
              <a:rPr lang="en-GB" sz="1800" dirty="0">
                <a:latin typeface="Century Gothic" panose="020B0502020202020204" pitchFamily="34" charset="0"/>
              </a:rPr>
              <a:t>)</a:t>
            </a:r>
          </a:p>
        </p:txBody>
      </p:sp>
    </p:spTree>
    <p:extLst>
      <p:ext uri="{BB962C8B-B14F-4D97-AF65-F5344CB8AC3E}">
        <p14:creationId xmlns:p14="http://schemas.microsoft.com/office/powerpoint/2010/main" val="38097527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85268-05D8-AF0D-A283-A2DEA5441C69}"/>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5AB78BB9-6614-6437-E5E9-70B51E9CA987}"/>
              </a:ext>
            </a:extLst>
          </p:cNvPr>
          <p:cNvGrpSpPr/>
          <p:nvPr/>
        </p:nvGrpSpPr>
        <p:grpSpPr>
          <a:xfrm>
            <a:off x="333656" y="201788"/>
            <a:ext cx="11663610" cy="794133"/>
            <a:chOff x="333656" y="201788"/>
            <a:chExt cx="11663610" cy="794133"/>
          </a:xfrm>
        </p:grpSpPr>
        <p:pic>
          <p:nvPicPr>
            <p:cNvPr id="3" name="Picture 2">
              <a:extLst>
                <a:ext uri="{FF2B5EF4-FFF2-40B4-BE49-F238E27FC236}">
                  <a16:creationId xmlns:a16="http://schemas.microsoft.com/office/drawing/2014/main" id="{040BE35E-C66E-2EFE-D828-5A9B4C0B993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3656" y="201788"/>
              <a:ext cx="1563055" cy="794133"/>
            </a:xfrm>
            <a:prstGeom prst="rect">
              <a:avLst/>
            </a:prstGeom>
          </p:spPr>
        </p:pic>
        <p:pic>
          <p:nvPicPr>
            <p:cNvPr id="4" name="Picture 3">
              <a:extLst>
                <a:ext uri="{FF2B5EF4-FFF2-40B4-BE49-F238E27FC236}">
                  <a16:creationId xmlns:a16="http://schemas.microsoft.com/office/drawing/2014/main" id="{5651A52F-5E8F-0527-03F9-2397946A488E}"/>
                </a:ext>
              </a:extLst>
            </p:cNvPr>
            <p:cNvPicPr>
              <a:picLocks noChangeAspect="1"/>
            </p:cNvPicPr>
            <p:nvPr/>
          </p:nvPicPr>
          <p:blipFill>
            <a:blip r:embed="rId3"/>
            <a:stretch>
              <a:fillRect/>
            </a:stretch>
          </p:blipFill>
          <p:spPr>
            <a:xfrm>
              <a:off x="10766265" y="290828"/>
              <a:ext cx="1231001" cy="616049"/>
            </a:xfrm>
            <a:prstGeom prst="rect">
              <a:avLst/>
            </a:prstGeom>
          </p:spPr>
        </p:pic>
      </p:grpSp>
      <p:pic>
        <p:nvPicPr>
          <p:cNvPr id="25" name="Picture 24" descr="Cartoon of a person wearing a fur coat&#10;&#10;Description automatically generated">
            <a:extLst>
              <a:ext uri="{FF2B5EF4-FFF2-40B4-BE49-F238E27FC236}">
                <a16:creationId xmlns:a16="http://schemas.microsoft.com/office/drawing/2014/main" id="{3DE1A91E-A032-77F5-5689-9FBE3F2954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7851" y="1804593"/>
            <a:ext cx="1685544" cy="3599688"/>
          </a:xfrm>
          <a:prstGeom prst="rect">
            <a:avLst/>
          </a:prstGeom>
          <a:ln w="38100">
            <a:solidFill>
              <a:schemeClr val="tx1"/>
            </a:solidFill>
          </a:ln>
        </p:spPr>
      </p:pic>
      <p:pic>
        <p:nvPicPr>
          <p:cNvPr id="29" name="Picture 28" descr="A painting of a person with swords and a cat&#10;&#10;Description automatically generated">
            <a:extLst>
              <a:ext uri="{FF2B5EF4-FFF2-40B4-BE49-F238E27FC236}">
                <a16:creationId xmlns:a16="http://schemas.microsoft.com/office/drawing/2014/main" id="{D730CDD0-A4CA-76C6-96BA-A222E33855A2}"/>
              </a:ext>
            </a:extLst>
          </p:cNvPr>
          <p:cNvPicPr>
            <a:picLocks noChangeAspect="1"/>
          </p:cNvPicPr>
          <p:nvPr/>
        </p:nvPicPr>
        <p:blipFill>
          <a:blip r:embed="rId5">
            <a:extLst>
              <a:ext uri="{28A0092B-C50C-407E-A947-70E740481C1C}">
                <a14:useLocalDpi xmlns:a14="http://schemas.microsoft.com/office/drawing/2010/main" val="0"/>
              </a:ext>
            </a:extLst>
          </a:blip>
          <a:srcRect l="22238" r="1679"/>
          <a:stretch/>
        </p:blipFill>
        <p:spPr>
          <a:xfrm>
            <a:off x="1839868" y="2286705"/>
            <a:ext cx="1836000" cy="2372333"/>
          </a:xfrm>
          <a:prstGeom prst="rect">
            <a:avLst/>
          </a:prstGeom>
          <a:ln w="38100">
            <a:solidFill>
              <a:schemeClr val="tx1"/>
            </a:solidFill>
          </a:ln>
        </p:spPr>
      </p:pic>
      <p:pic>
        <p:nvPicPr>
          <p:cNvPr id="31" name="Picture 30" descr="A drawing of a person in a garment&#10;&#10;Description automatically generated">
            <a:extLst>
              <a:ext uri="{FF2B5EF4-FFF2-40B4-BE49-F238E27FC236}">
                <a16:creationId xmlns:a16="http://schemas.microsoft.com/office/drawing/2014/main" id="{BEFC1600-BB05-EEF9-A42B-D5FFAC19C2C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3656" y="1673028"/>
            <a:ext cx="1284888" cy="3599688"/>
          </a:xfrm>
          <a:prstGeom prst="rect">
            <a:avLst/>
          </a:prstGeom>
          <a:ln w="38100">
            <a:solidFill>
              <a:schemeClr val="tx1"/>
            </a:solidFill>
          </a:ln>
        </p:spPr>
      </p:pic>
      <p:pic>
        <p:nvPicPr>
          <p:cNvPr id="33" name="Picture 32" descr="A couple of women in garment&#10;&#10;Description automatically generated">
            <a:extLst>
              <a:ext uri="{FF2B5EF4-FFF2-40B4-BE49-F238E27FC236}">
                <a16:creationId xmlns:a16="http://schemas.microsoft.com/office/drawing/2014/main" id="{8309B5BC-EF5C-2A58-DA29-C3831D4A627B}"/>
              </a:ext>
            </a:extLst>
          </p:cNvPr>
          <p:cNvPicPr>
            <a:picLocks noChangeAspect="1"/>
          </p:cNvPicPr>
          <p:nvPr/>
        </p:nvPicPr>
        <p:blipFill>
          <a:blip r:embed="rId7">
            <a:extLst>
              <a:ext uri="{28A0092B-C50C-407E-A947-70E740481C1C}">
                <a14:useLocalDpi xmlns:a14="http://schemas.microsoft.com/office/drawing/2010/main" val="0"/>
              </a:ext>
            </a:extLst>
          </a:blip>
          <a:srcRect l="18490" r="11522"/>
          <a:stretch/>
        </p:blipFill>
        <p:spPr>
          <a:xfrm>
            <a:off x="10140142" y="1677794"/>
            <a:ext cx="1764000" cy="3803515"/>
          </a:xfrm>
          <a:prstGeom prst="rect">
            <a:avLst/>
          </a:prstGeom>
          <a:ln w="38100">
            <a:solidFill>
              <a:schemeClr val="tx1"/>
            </a:solidFill>
          </a:ln>
        </p:spPr>
      </p:pic>
      <p:pic>
        <p:nvPicPr>
          <p:cNvPr id="35" name="Picture 34" descr="A cartoon of a person in a blue suit&#10;&#10;Description automatically generated">
            <a:extLst>
              <a:ext uri="{FF2B5EF4-FFF2-40B4-BE49-F238E27FC236}">
                <a16:creationId xmlns:a16="http://schemas.microsoft.com/office/drawing/2014/main" id="{4B3E1021-3787-B851-B487-45FA6D55019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28388" y="1714728"/>
            <a:ext cx="1409149" cy="3516288"/>
          </a:xfrm>
          <a:prstGeom prst="rect">
            <a:avLst/>
          </a:prstGeom>
          <a:ln w="38100">
            <a:solidFill>
              <a:schemeClr val="tx1"/>
            </a:solidFill>
          </a:ln>
        </p:spPr>
      </p:pic>
      <p:sp>
        <p:nvSpPr>
          <p:cNvPr id="7" name="TextBox 6">
            <a:extLst>
              <a:ext uri="{FF2B5EF4-FFF2-40B4-BE49-F238E27FC236}">
                <a16:creationId xmlns:a16="http://schemas.microsoft.com/office/drawing/2014/main" id="{F9392D08-1376-62AC-DF09-D8311A6E5890}"/>
              </a:ext>
            </a:extLst>
          </p:cNvPr>
          <p:cNvSpPr txBox="1"/>
          <p:nvPr/>
        </p:nvSpPr>
        <p:spPr>
          <a:xfrm>
            <a:off x="5865313" y="4766760"/>
            <a:ext cx="959851" cy="215444"/>
          </a:xfrm>
          <a:prstGeom prst="rect">
            <a:avLst/>
          </a:prstGeom>
          <a:noFill/>
        </p:spPr>
        <p:txBody>
          <a:bodyPr wrap="square">
            <a:spAutoFit/>
          </a:bodyPr>
          <a:lstStyle/>
          <a:p>
            <a:r>
              <a:rPr lang="en-GB" sz="800" b="0" i="0" dirty="0">
                <a:solidFill>
                  <a:srgbClr val="000000"/>
                </a:solidFill>
                <a:effectLst/>
                <a:latin typeface="Arial" panose="020B0604020202020204" pitchFamily="34" charset="0"/>
              </a:rPr>
              <a:t>© Emily Sutton</a:t>
            </a:r>
            <a:endParaRPr lang="en-GB" sz="800" dirty="0"/>
          </a:p>
        </p:txBody>
      </p:sp>
      <p:sp>
        <p:nvSpPr>
          <p:cNvPr id="9" name="TextBox 8">
            <a:extLst>
              <a:ext uri="{FF2B5EF4-FFF2-40B4-BE49-F238E27FC236}">
                <a16:creationId xmlns:a16="http://schemas.microsoft.com/office/drawing/2014/main" id="{E9A39EF8-D0FE-904D-1FE6-6021E2F1E612}"/>
              </a:ext>
            </a:extLst>
          </p:cNvPr>
          <p:cNvSpPr txBox="1"/>
          <p:nvPr/>
        </p:nvSpPr>
        <p:spPr>
          <a:xfrm>
            <a:off x="1720998" y="4659038"/>
            <a:ext cx="728133" cy="215444"/>
          </a:xfrm>
          <a:prstGeom prst="rect">
            <a:avLst/>
          </a:prstGeom>
          <a:noFill/>
        </p:spPr>
        <p:txBody>
          <a:bodyPr wrap="square">
            <a:spAutoFit/>
          </a:bodyPr>
          <a:lstStyle/>
          <a:p>
            <a:r>
              <a:rPr lang="en-GB" sz="800" b="0" i="0" dirty="0">
                <a:solidFill>
                  <a:srgbClr val="000000"/>
                </a:solidFill>
                <a:effectLst/>
                <a:latin typeface="Arial" panose="020B0604020202020204" pitchFamily="34" charset="0"/>
              </a:rPr>
              <a:t>© Jane Ray</a:t>
            </a:r>
            <a:endParaRPr lang="en-GB" sz="800" dirty="0"/>
          </a:p>
        </p:txBody>
      </p:sp>
      <p:sp>
        <p:nvSpPr>
          <p:cNvPr id="6" name="TextBox 5">
            <a:extLst>
              <a:ext uri="{FF2B5EF4-FFF2-40B4-BE49-F238E27FC236}">
                <a16:creationId xmlns:a16="http://schemas.microsoft.com/office/drawing/2014/main" id="{312E9C42-E614-78E4-7FC9-34605711B7C6}"/>
              </a:ext>
            </a:extLst>
          </p:cNvPr>
          <p:cNvSpPr txBox="1"/>
          <p:nvPr/>
        </p:nvSpPr>
        <p:spPr>
          <a:xfrm>
            <a:off x="8200347" y="5265865"/>
            <a:ext cx="1665230" cy="215444"/>
          </a:xfrm>
          <a:prstGeom prst="rect">
            <a:avLst/>
          </a:prstGeom>
          <a:noFill/>
        </p:spPr>
        <p:txBody>
          <a:bodyPr wrap="square">
            <a:spAutoFit/>
          </a:bodyPr>
          <a:lstStyle/>
          <a:p>
            <a:r>
              <a:rPr lang="en-GB" sz="800" b="0" i="0" dirty="0">
                <a:effectLst/>
                <a:latin typeface="Arial" panose="020B0604020202020204" pitchFamily="34" charset="0"/>
              </a:rPr>
              <a:t>© Shakespeare Birthplace Trust</a:t>
            </a:r>
            <a:endParaRPr lang="en-GB" sz="800" dirty="0"/>
          </a:p>
        </p:txBody>
      </p:sp>
      <p:sp>
        <p:nvSpPr>
          <p:cNvPr id="8" name="TextBox 7">
            <a:extLst>
              <a:ext uri="{FF2B5EF4-FFF2-40B4-BE49-F238E27FC236}">
                <a16:creationId xmlns:a16="http://schemas.microsoft.com/office/drawing/2014/main" id="{54E1C6E1-6A58-0DEF-93EC-2F1857FA566C}"/>
              </a:ext>
            </a:extLst>
          </p:cNvPr>
          <p:cNvSpPr txBox="1"/>
          <p:nvPr/>
        </p:nvSpPr>
        <p:spPr>
          <a:xfrm>
            <a:off x="3991654" y="5481309"/>
            <a:ext cx="1665230" cy="215444"/>
          </a:xfrm>
          <a:prstGeom prst="rect">
            <a:avLst/>
          </a:prstGeom>
          <a:noFill/>
        </p:spPr>
        <p:txBody>
          <a:bodyPr wrap="square">
            <a:spAutoFit/>
          </a:bodyPr>
          <a:lstStyle/>
          <a:p>
            <a:r>
              <a:rPr lang="en-GB" sz="800" b="0" i="0" dirty="0">
                <a:effectLst/>
                <a:latin typeface="Arial" panose="020B0604020202020204" pitchFamily="34" charset="0"/>
              </a:rPr>
              <a:t>© Shakespeare Birthplace Trust</a:t>
            </a:r>
            <a:endParaRPr lang="en-GB" sz="800" dirty="0"/>
          </a:p>
        </p:txBody>
      </p:sp>
      <p:sp>
        <p:nvSpPr>
          <p:cNvPr id="11" name="TextBox 10">
            <a:extLst>
              <a:ext uri="{FF2B5EF4-FFF2-40B4-BE49-F238E27FC236}">
                <a16:creationId xmlns:a16="http://schemas.microsoft.com/office/drawing/2014/main" id="{1BC750D8-94FB-0A5B-4E75-CBC3560D5BE0}"/>
              </a:ext>
            </a:extLst>
          </p:cNvPr>
          <p:cNvSpPr txBox="1"/>
          <p:nvPr/>
        </p:nvSpPr>
        <p:spPr>
          <a:xfrm>
            <a:off x="333656" y="5404281"/>
            <a:ext cx="1284888" cy="584775"/>
          </a:xfrm>
          <a:prstGeom prst="rect">
            <a:avLst/>
          </a:prstGeom>
          <a:noFill/>
        </p:spPr>
        <p:txBody>
          <a:bodyPr wrap="square">
            <a:spAutoFit/>
          </a:bodyPr>
          <a:lstStyle/>
          <a:p>
            <a:pPr algn="ctr"/>
            <a:r>
              <a:rPr lang="en-GB" sz="800" b="0" i="0" u="none" strike="noStrike" dirty="0">
                <a:effectLst/>
                <a:latin typeface="Calibri" panose="020F0502020204030204" pitchFamily="34" charset="0"/>
              </a:rPr>
              <a:t>Image Courtesy of the Shakespeare Birthplace Trust (SBT Collections: </a:t>
            </a:r>
            <a:r>
              <a:rPr lang="en-GB" sz="800" b="0" i="0" u="sng" strike="noStrike" dirty="0">
                <a:effectLst/>
                <a:latin typeface="Calibri" panose="020F0502020204030204" pitchFamily="34" charset="0"/>
                <a:hlinkClick r:id="rId9">
                  <a:extLst>
                    <a:ext uri="{A12FA001-AC4F-418D-AE19-62706E023703}">
                      <ahyp:hlinkClr xmlns:ahyp="http://schemas.microsoft.com/office/drawing/2018/hyperlinkcolor" val="tx"/>
                    </a:ext>
                  </a:extLst>
                </a:hlinkClick>
              </a:rPr>
              <a:t>SROS95.1, 83080686</a:t>
            </a:r>
            <a:r>
              <a:rPr lang="en-GB" sz="800" b="0" i="0" u="none" strike="noStrike" dirty="0">
                <a:effectLst/>
                <a:latin typeface="Calibri" panose="020F0502020204030204" pitchFamily="34" charset="0"/>
              </a:rPr>
              <a:t>)</a:t>
            </a:r>
            <a:endParaRPr lang="en-GB" sz="800" dirty="0"/>
          </a:p>
        </p:txBody>
      </p:sp>
      <p:sp>
        <p:nvSpPr>
          <p:cNvPr id="13" name="TextBox 12">
            <a:extLst>
              <a:ext uri="{FF2B5EF4-FFF2-40B4-BE49-F238E27FC236}">
                <a16:creationId xmlns:a16="http://schemas.microsoft.com/office/drawing/2014/main" id="{45B99E27-5410-714C-FCA2-78630F52780A}"/>
              </a:ext>
            </a:extLst>
          </p:cNvPr>
          <p:cNvSpPr txBox="1"/>
          <p:nvPr/>
        </p:nvSpPr>
        <p:spPr>
          <a:xfrm>
            <a:off x="10279064" y="5589031"/>
            <a:ext cx="1718202" cy="461665"/>
          </a:xfrm>
          <a:prstGeom prst="rect">
            <a:avLst/>
          </a:prstGeom>
          <a:noFill/>
        </p:spPr>
        <p:txBody>
          <a:bodyPr wrap="square">
            <a:spAutoFit/>
          </a:bodyPr>
          <a:lstStyle/>
          <a:p>
            <a:pPr algn="ctr"/>
            <a:r>
              <a:rPr lang="en-GB" sz="800" b="0" i="0" u="none" strike="noStrike" dirty="0">
                <a:effectLst/>
                <a:latin typeface="Calibri" panose="020F0502020204030204" pitchFamily="34" charset="0"/>
              </a:rPr>
              <a:t>Image Copyright of the Shakespeare Birthplace Trust (SBT Collections: </a:t>
            </a:r>
            <a:r>
              <a:rPr lang="en-GB" sz="800" b="0" i="0" u="sng" strike="noStrike" dirty="0">
                <a:effectLst/>
                <a:latin typeface="Calibri" panose="020F0502020204030204" pitchFamily="34" charset="0"/>
                <a:hlinkClick r:id="rId10">
                  <a:extLst>
                    <a:ext uri="{A12FA001-AC4F-418D-AE19-62706E023703}">
                      <ahyp:hlinkClr xmlns:ahyp="http://schemas.microsoft.com/office/drawing/2018/hyperlinkcolor" val="tx"/>
                    </a:ext>
                  </a:extLst>
                </a:hlinkClick>
              </a:rPr>
              <a:t>GL1/1/1966/TWE1</a:t>
            </a:r>
            <a:r>
              <a:rPr lang="en-GB" sz="800" b="0" i="0" u="none" strike="noStrike" dirty="0">
                <a:effectLst/>
                <a:latin typeface="Calibri" panose="020F0502020204030204" pitchFamily="34" charset="0"/>
              </a:rPr>
              <a:t>)</a:t>
            </a:r>
            <a:endParaRPr lang="en-GB" sz="800" dirty="0"/>
          </a:p>
        </p:txBody>
      </p:sp>
      <p:pic>
        <p:nvPicPr>
          <p:cNvPr id="12" name="Picture 11">
            <a:extLst>
              <a:ext uri="{FF2B5EF4-FFF2-40B4-BE49-F238E27FC236}">
                <a16:creationId xmlns:a16="http://schemas.microsoft.com/office/drawing/2014/main" id="{C3CDFAA1-FD4D-DF46-E9AF-E31218B67C03}"/>
              </a:ext>
            </a:extLst>
          </p:cNvPr>
          <p:cNvPicPr>
            <a:picLocks noChangeAspect="1"/>
          </p:cNvPicPr>
          <p:nvPr/>
        </p:nvPicPr>
        <p:blipFill>
          <a:blip r:embed="rId11"/>
          <a:stretch>
            <a:fillRect/>
          </a:stretch>
        </p:blipFill>
        <p:spPr>
          <a:xfrm>
            <a:off x="5860584" y="2098496"/>
            <a:ext cx="2065199" cy="2560542"/>
          </a:xfrm>
          <a:prstGeom prst="rect">
            <a:avLst/>
          </a:prstGeom>
          <a:ln w="38100">
            <a:solidFill>
              <a:schemeClr val="tx1"/>
            </a:solidFill>
          </a:ln>
        </p:spPr>
      </p:pic>
      <p:sp>
        <p:nvSpPr>
          <p:cNvPr id="14" name="TextBox 13">
            <a:extLst>
              <a:ext uri="{FF2B5EF4-FFF2-40B4-BE49-F238E27FC236}">
                <a16:creationId xmlns:a16="http://schemas.microsoft.com/office/drawing/2014/main" id="{00842C0B-D4A6-B71A-5470-A08A56B18641}"/>
              </a:ext>
            </a:extLst>
          </p:cNvPr>
          <p:cNvSpPr txBox="1"/>
          <p:nvPr/>
        </p:nvSpPr>
        <p:spPr>
          <a:xfrm>
            <a:off x="2811927" y="229769"/>
            <a:ext cx="6097314" cy="677108"/>
          </a:xfrm>
          <a:prstGeom prst="rect">
            <a:avLst/>
          </a:prstGeom>
          <a:noFill/>
        </p:spPr>
        <p:txBody>
          <a:bodyPr wrap="square">
            <a:spAutoFit/>
          </a:bodyPr>
          <a:lstStyle/>
          <a:p>
            <a:pPr algn="ctr"/>
            <a:r>
              <a:rPr lang="en-GB" sz="2000" b="1" dirty="0">
                <a:solidFill>
                  <a:schemeClr val="accent1"/>
                </a:solidFill>
                <a:latin typeface="Century Gothic" panose="020B0502020202020204" pitchFamily="34" charset="0"/>
              </a:rPr>
              <a:t>Viola</a:t>
            </a:r>
            <a:r>
              <a:rPr lang="en-GB" sz="2000" dirty="0">
                <a:latin typeface="Century Gothic" panose="020B0502020202020204" pitchFamily="34" charset="0"/>
              </a:rPr>
              <a:t> </a:t>
            </a:r>
          </a:p>
          <a:p>
            <a:pPr algn="ctr"/>
            <a:r>
              <a:rPr lang="en-GB" sz="1800" dirty="0">
                <a:latin typeface="Century Gothic" panose="020B0502020202020204" pitchFamily="34" charset="0"/>
              </a:rPr>
              <a:t>(Play: </a:t>
            </a:r>
            <a:r>
              <a:rPr lang="en-GB" sz="1800" i="1" dirty="0">
                <a:latin typeface="Century Gothic" panose="020B0502020202020204" pitchFamily="34" charset="0"/>
              </a:rPr>
              <a:t>Twelfth Night</a:t>
            </a:r>
            <a:r>
              <a:rPr lang="en-GB" sz="1800" dirty="0">
                <a:latin typeface="Century Gothic" panose="020B0502020202020204" pitchFamily="34" charset="0"/>
              </a:rPr>
              <a:t>)</a:t>
            </a:r>
          </a:p>
        </p:txBody>
      </p:sp>
    </p:spTree>
    <p:extLst>
      <p:ext uri="{BB962C8B-B14F-4D97-AF65-F5344CB8AC3E}">
        <p14:creationId xmlns:p14="http://schemas.microsoft.com/office/powerpoint/2010/main" val="1033039475"/>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398</TotalTime>
  <Words>430</Words>
  <Application>Microsoft Office PowerPoint</Application>
  <PresentationFormat>Widescreen</PresentationFormat>
  <Paragraphs>76</Paragraphs>
  <Slides>11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Aptos</vt:lpstr>
      <vt:lpstr>Arial</vt:lpstr>
      <vt:lpstr>Calibri</vt:lpstr>
      <vt:lpstr>Calibri Light</vt:lpstr>
      <vt:lpstr>Century Gothic</vt:lpstr>
      <vt:lpstr>docs-Calibri</vt:lpstr>
      <vt:lpstr>Retrospect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Joanna Aulton</dc:creator>
  <cp:lastModifiedBy>Sally Gray</cp:lastModifiedBy>
  <cp:revision>23</cp:revision>
  <dcterms:created xsi:type="dcterms:W3CDTF">2024-11-13T10:54:18Z</dcterms:created>
  <dcterms:modified xsi:type="dcterms:W3CDTF">2024-11-28T11:12:36Z</dcterms:modified>
</cp:coreProperties>
</file>